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6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7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4" r:id="rId2"/>
    <p:sldMasterId id="2147483676" r:id="rId3"/>
    <p:sldMasterId id="2147483688" r:id="rId4"/>
    <p:sldMasterId id="2147483700" r:id="rId5"/>
    <p:sldMasterId id="2147483712" r:id="rId6"/>
    <p:sldMasterId id="2147483724" r:id="rId7"/>
    <p:sldMasterId id="2147483736" r:id="rId8"/>
  </p:sldMasterIdLst>
  <p:notesMasterIdLst>
    <p:notesMasterId r:id="rId72"/>
  </p:notesMasterIdLst>
  <p:sldIdLst>
    <p:sldId id="296" r:id="rId9"/>
    <p:sldId id="297" r:id="rId10"/>
    <p:sldId id="299" r:id="rId11"/>
    <p:sldId id="298" r:id="rId12"/>
    <p:sldId id="300" r:id="rId13"/>
    <p:sldId id="301" r:id="rId14"/>
    <p:sldId id="291" r:id="rId15"/>
    <p:sldId id="311" r:id="rId16"/>
    <p:sldId id="329" r:id="rId17"/>
    <p:sldId id="336" r:id="rId18"/>
    <p:sldId id="330" r:id="rId19"/>
    <p:sldId id="337" r:id="rId20"/>
    <p:sldId id="312" r:id="rId21"/>
    <p:sldId id="332" r:id="rId22"/>
    <p:sldId id="338" r:id="rId23"/>
    <p:sldId id="333" r:id="rId24"/>
    <p:sldId id="313" r:id="rId25"/>
    <p:sldId id="315" r:id="rId26"/>
    <p:sldId id="334" r:id="rId27"/>
    <p:sldId id="339" r:id="rId28"/>
    <p:sldId id="335" r:id="rId29"/>
    <p:sldId id="340" r:id="rId30"/>
    <p:sldId id="341" r:id="rId31"/>
    <p:sldId id="302" r:id="rId32"/>
    <p:sldId id="317" r:id="rId33"/>
    <p:sldId id="342" r:id="rId34"/>
    <p:sldId id="343" r:id="rId35"/>
    <p:sldId id="344" r:id="rId36"/>
    <p:sldId id="345" r:id="rId37"/>
    <p:sldId id="346" r:id="rId38"/>
    <p:sldId id="347" r:id="rId39"/>
    <p:sldId id="348" r:id="rId40"/>
    <p:sldId id="318" r:id="rId41"/>
    <p:sldId id="349" r:id="rId42"/>
    <p:sldId id="350" r:id="rId43"/>
    <p:sldId id="265" r:id="rId44"/>
    <p:sldId id="351" r:id="rId45"/>
    <p:sldId id="271" r:id="rId46"/>
    <p:sldId id="352" r:id="rId47"/>
    <p:sldId id="286" r:id="rId48"/>
    <p:sldId id="303" r:id="rId49"/>
    <p:sldId id="353" r:id="rId50"/>
    <p:sldId id="319" r:id="rId51"/>
    <p:sldId id="364" r:id="rId52"/>
    <p:sldId id="321" r:id="rId53"/>
    <p:sldId id="320" r:id="rId54"/>
    <p:sldId id="322" r:id="rId55"/>
    <p:sldId id="323" r:id="rId56"/>
    <p:sldId id="325" r:id="rId57"/>
    <p:sldId id="366" r:id="rId58"/>
    <p:sldId id="354" r:id="rId59"/>
    <p:sldId id="355" r:id="rId60"/>
    <p:sldId id="356" r:id="rId61"/>
    <p:sldId id="282" r:id="rId62"/>
    <p:sldId id="304" r:id="rId63"/>
    <p:sldId id="327" r:id="rId64"/>
    <p:sldId id="328" r:id="rId65"/>
    <p:sldId id="288" r:id="rId66"/>
    <p:sldId id="358" r:id="rId67"/>
    <p:sldId id="357" r:id="rId68"/>
    <p:sldId id="359" r:id="rId69"/>
    <p:sldId id="283" r:id="rId70"/>
    <p:sldId id="360" r:id="rId71"/>
  </p:sldIdLst>
  <p:sldSz cx="12192000" cy="6858000"/>
  <p:notesSz cx="6858000" cy="9144000"/>
  <p:embeddedFontLst>
    <p:embeddedFont>
      <p:font typeface="Proxima Nova" panose="02000506030000020004" pitchFamily="2" charset="0"/>
      <p:regular r:id="rId73"/>
      <p:bold r:id="rId74"/>
      <p:italic r:id="rId75"/>
      <p:boldItalic r:id="rId7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B1C2"/>
    <a:srgbClr val="D09D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98"/>
  </p:normalViewPr>
  <p:slideViewPr>
    <p:cSldViewPr snapToGrid="0" snapToObjects="1">
      <p:cViewPr varScale="1">
        <p:scale>
          <a:sx n="93" d="100"/>
          <a:sy n="93" d="100"/>
        </p:scale>
        <p:origin x="21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slide" Target="slides/slide60.xml"/><Relationship Id="rId16" Type="http://schemas.openxmlformats.org/officeDocument/2006/relationships/slide" Target="slides/slide8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slide" Target="slides/slide58.xml"/><Relationship Id="rId74" Type="http://schemas.openxmlformats.org/officeDocument/2006/relationships/font" Target="fonts/font2.fntdata"/><Relationship Id="rId79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slide" Target="slides/slide61.xml"/><Relationship Id="rId77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72" Type="http://schemas.openxmlformats.org/officeDocument/2006/relationships/notesMaster" Target="notesMasters/notesMaster1.xml"/><Relationship Id="rId80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slide" Target="slides/slide59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70" Type="http://schemas.openxmlformats.org/officeDocument/2006/relationships/slide" Target="slides/slide62.xml"/><Relationship Id="rId75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slide" Target="slides/slide57.xml"/><Relationship Id="rId73" Type="http://schemas.openxmlformats.org/officeDocument/2006/relationships/font" Target="fonts/font1.fntdata"/><Relationship Id="rId78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76" Type="http://schemas.openxmlformats.org/officeDocument/2006/relationships/font" Target="fonts/font4.fntdata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3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b30808f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02" name="Google Shape;202;geb30808f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46564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776471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23407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84532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692361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668588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831954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760572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073877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76837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61589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318628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73570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2325846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46347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65857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6093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378465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92148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567471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4768477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0084259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5007858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4635886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846961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eb3d18ea68_0_6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1" name="Google Shape;401;geb3d18ea68_0_6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3803334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41822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293382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eb73568fda_6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geb73568fda_6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8675139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8724312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2110350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3944620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>
          <a:extLst>
            <a:ext uri="{FF2B5EF4-FFF2-40B4-BE49-F238E27FC236}">
              <a16:creationId xmlns:a16="http://schemas.microsoft.com/office/drawing/2014/main" id="{FEFD7B38-9720-3632-E027-1617F99F9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>
            <a:extLst>
              <a:ext uri="{FF2B5EF4-FFF2-40B4-BE49-F238E27FC236}">
                <a16:creationId xmlns:a16="http://schemas.microsoft.com/office/drawing/2014/main" id="{3C2C4722-CD8F-CCDB-A29C-4C20DD4CAF0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>
            <a:extLst>
              <a:ext uri="{FF2B5EF4-FFF2-40B4-BE49-F238E27FC236}">
                <a16:creationId xmlns:a16="http://schemas.microsoft.com/office/drawing/2014/main" id="{E33223B1-B525-33AA-5146-A7FACEEE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1281836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708925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385809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8293897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7347598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71360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7657582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5751937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 dirty="0" err="1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Unsplash</a:t>
            </a:r>
            <a:r>
              <a:rPr lang="en-US" sz="1400" b="1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 photo 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6007132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0962916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 err="1"/>
              <a:t>Unsplash</a:t>
            </a:r>
            <a:r>
              <a:rPr lang="en-US" dirty="0"/>
              <a:t> photo </a:t>
            </a:r>
            <a:endParaRPr dirty="0"/>
          </a:p>
        </p:txBody>
      </p:sp>
      <p:sp>
        <p:nvSpPr>
          <p:cNvPr id="492" name="Google Shape;492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42627664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82338928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30808ff6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0" name="Google Shape;230;geb30808ff6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758251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3568fda_5_9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3568fda_5_9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49365433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92" name="Google Shape;2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789600233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geb73568fda_6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dirty="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  <p:sp>
        <p:nvSpPr>
          <p:cNvPr id="562" name="Google Shape;562;geb73568fda_6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95703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1421072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3889420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06343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1" name="Google Shape;16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87926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75850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eb30808ff6_0_6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4" name="Google Shape;214;geb30808ff6_0_6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932711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51439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99812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72389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415600" y="740800"/>
            <a:ext cx="3744000" cy="1007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415600" y="1852800"/>
            <a:ext cx="3744000" cy="423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1pPr>
            <a:lvl2pPr marL="1219170" lvl="1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499873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53980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2820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415600" y="5640767"/>
            <a:ext cx="7998400" cy="80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840950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415600" y="1474833"/>
            <a:ext cx="11360800" cy="261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415600" y="4202967"/>
            <a:ext cx="11360800" cy="173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83590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6996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138" name="Google Shape;138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39" name="Google Shape;139;p2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2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2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967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50538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52" name="Google Shape;152;p2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188682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58" name="Google Shape;158;p3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784676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31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64" name="Google Shape;164;p3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221375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p3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3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3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19055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7" name="Google Shape;177;p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p3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3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215674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p3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7" name="Google Shape;187;p3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935391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1" name="Google Shape;191;p3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3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3" name="Google Shape;193;p3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8073417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p36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97" name="Google Shape;197;p3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3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3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352277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234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9453262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507987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3200"/>
            </a:lvl1pPr>
            <a:lvl2pPr marL="1219170" lvl="1" indent="-482588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800"/>
            </a:lvl2pPr>
            <a:lvl3pPr marL="1828754" lvl="2" indent="-4571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2400"/>
            </a:lvl3pPr>
            <a:lvl4pPr marL="2438339" lvl="3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4pPr>
            <a:lvl5pPr marL="3047924" lvl="4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5pPr>
            <a:lvl6pPr marL="3657509" lvl="5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6pPr>
            <a:lvl7pPr marL="4267093" lvl="6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7pPr>
            <a:lvl8pPr marL="4876678" lvl="7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8pPr>
            <a:lvl9pPr marL="5486263" lvl="8" indent="-431789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20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139089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5833128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4405598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/>
            </a:lvl3pPr>
            <a:lvl4pPr lvl="3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985209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>
            <a:spLocks noGrp="1"/>
          </p:cNvSpPr>
          <p:nvPr>
            <p:ph type="title"/>
          </p:nvPr>
        </p:nvSpPr>
        <p:spPr>
          <a:xfrm>
            <a:off x="831851" y="1709739"/>
            <a:ext cx="10515600" cy="28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2400">
                <a:solidFill>
                  <a:srgbClr val="888888"/>
                </a:solidFill>
              </a:defRPr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154752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303621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80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80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200" cy="82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2400" b="1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2000" b="1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867" b="1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 b="1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200" cy="36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739263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000" cy="16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400" cy="48736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000" cy="38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304792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1pPr>
            <a:lvl2pPr marL="1219170" lvl="1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467"/>
            </a:lvl2pPr>
            <a:lvl3pPr marL="1828754" lvl="2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1200"/>
            </a:lvl3pPr>
            <a:lvl4pPr marL="2438339" lvl="3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4pPr>
            <a:lvl5pPr marL="3047924" lvl="4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5pPr>
            <a:lvl6pPr marL="3657509" lvl="5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6pPr>
            <a:lvl7pPr marL="4267093" lvl="6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7pPr>
            <a:lvl8pPr marL="4876678" lvl="7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8pPr>
            <a:lvl9pPr marL="5486263" lvl="8" indent="-304792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1067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91043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464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7133400" y="1956725"/>
            <a:ext cx="5812000" cy="2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799300" y="-596075"/>
            <a:ext cx="5812000" cy="77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23323" algn="l" rtl="0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1219170" lvl="1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10949060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818719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23172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69583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31205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88654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74213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7416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94830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860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7088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93705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eb73568fda_5_6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geb73568fda_5_6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73568fda_5_6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94302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eb73568fda_5_6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geb73568fda_5_63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99" name="Google Shape;199;geb73568fda_5_63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0" name="Google Shape;200;geb73568fda_5_6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73568fda_5_6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73568fda_5_6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19303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73568fda_5_63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73568fda_5_63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6" name="Google Shape;206;geb73568fda_5_63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07" name="Google Shape;207;geb73568fda_5_63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73568fda_5_63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9" name="Google Shape;209;geb73568fda_5_63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25952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eb73568fda_5_64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2" name="Google Shape;212;geb73568fda_5_64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3" name="Google Shape;213;geb73568fda_5_6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73568fda_5_6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geb73568fda_5_6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122437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b73568fda_5_6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geb73568fda_5_65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73568fda_5_6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73568fda_5_6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73568fda_5_6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6702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73568fda_5_65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73568fda_5_65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5" name="Google Shape;225;geb73568fda_5_6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geb73568fda_5_6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geb73568fda_5_6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543553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eb73568fda_5_6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73568fda_5_6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1" name="Google Shape;231;geb73568fda_5_6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geb73568fda_5_6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73568fda_5_6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73568fda_5_6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55827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b73568fda_5_6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geb73568fda_5_6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38" name="Google Shape;238;geb73568fda_5_6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73568fda_5_6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0" name="Google Shape;240;geb73568fda_5_6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1" name="Google Shape;241;geb73568fda_5_6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2" name="Google Shape;242;geb73568fda_5_6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geb73568fda_5_6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5623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eb73568fda_5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73568fda_5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73568fda_5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8" name="Google Shape;248;geb73568fda_5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14063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eb73568fda_5_68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geb73568fda_5_683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2" name="Google Shape;252;geb73568fda_5_68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geb73568fda_5_68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geb73568fda_5_68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8152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eb73568fda_5_689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3568fda_5_689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geb73568fda_5_6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geb73568fda_5_6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3568fda_5_6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01266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eb73568fda_0_17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geb73568fda_0_17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eb73568fda_0_17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98456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eb73568fda_0_17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geb73568fda_0_17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3" name="Google Shape;93;geb73568fda_0_17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4" name="Google Shape;94;geb73568fda_0_17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geb73568fda_0_17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geb73568fda_0_17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331508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eb73568fda_0_18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geb73568fda_0_18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0" name="Google Shape;100;geb73568fda_0_18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1" name="Google Shape;101;geb73568fda_0_18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geb73568fda_0_18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geb73568fda_0_18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826941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73568fda_0_18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73568fda_0_18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7" name="Google Shape;107;geb73568fda_0_18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geb73568fda_0_18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geb73568fda_0_18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5326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eb73568fda_0_19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geb73568fda_0_19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geb73568fda_0_19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73568fda_0_19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geb73568fda_0_19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228065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eb73568fda_0_20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geb73568fda_0_20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9" name="Google Shape;119;geb73568fda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73568fda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73568fda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85362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73568fda_0_20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73568fda_0_20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geb73568fda_0_20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geb73568fda_0_20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73568fda_0_20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geb73568fda_0_20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1454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eb73568fda_0_2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geb73568fda_0_2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2" name="Google Shape;132;geb73568fda_0_2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3" name="Google Shape;133;geb73568fda_0_2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4" name="Google Shape;134;geb73568fda_0_2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geb73568fda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73568fda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geb73568fda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598509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eb73568fda_0_2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geb73568fda_0_2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geb73568fda_0_2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73568fda_0_2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309599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eb73568fda_0_2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73568fda_0_228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geb73568fda_0_2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geb73568fda_0_2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geb73568fda_0_2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41770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eb73568fda_0_234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geb73568fda_0_234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geb73568fda_0_23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geb73568fda_0_23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73568fda_0_23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59839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b3d18ea68_0_6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eb3d18ea68_0_6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eb3d18ea68_0_6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38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b3d18ea68_0_65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eb3d18ea68_0_6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6" name="Google Shape;186;geb3d18ea68_0_6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87" name="Google Shape;187;geb3d18ea68_0_6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eb3d18ea68_0_6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eb3d18ea68_0_6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491577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b3d18ea68_0_66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eb3d18ea68_0_6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geb3d18ea68_0_66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94" name="Google Shape;194;geb3d18ea68_0_6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3d18ea68_0_6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geb3d18ea68_0_6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681129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3d18ea68_0_67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geb3d18ea68_0_67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geb3d18ea68_0_6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3d18ea68_0_6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3d18ea68_0_6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121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3d18ea68_0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3d18ea68_0_67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geb3d18ea68_0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eb3d18ea68_0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3d18ea68_0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914271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b3d18ea68_0_6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geb3d18ea68_0_6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geb3d18ea68_0_6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eb3d18ea68_0_6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3d18ea68_0_6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1651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285575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3d18ea68_0_6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eb3d18ea68_0_6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geb3d18ea68_0_69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3d18ea68_0_6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3d18ea68_0_6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3d18ea68_0_6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334179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3d18ea68_0_69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3d18ea68_0_6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5" name="Google Shape;225;geb3d18ea68_0_6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geb3d18ea68_0_6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geb3d18ea68_0_6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geb3d18ea68_0_6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geb3d18ea68_0_6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3d18ea68_0_6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812576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b3d18ea68_0_7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3d18ea68_0_7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3d18ea68_0_70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geb3d18ea68_0_7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6357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3d18ea68_0_7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geb3d18ea68_0_7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3d18ea68_0_7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geb3d18ea68_0_7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geb3d18ea68_0_7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73002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b3d18ea68_0_717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geb3d18ea68_0_717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geb3d18ea68_0_7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3d18ea68_0_7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3d18ea68_0_7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8922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1465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slideLayout" Target="../slideLayouts/slideLayout84.xml"/><Relationship Id="rId5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83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61809344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71118733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74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8382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4038600" y="6356351"/>
            <a:ext cx="4114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90666229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58688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eb73568fda_5_6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8" name="Google Shape;188;geb73568fda_5_6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9" name="Google Shape;189;geb73568fda_5_6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0" name="Google Shape;190;geb73568fda_5_6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1" name="Google Shape;191;geb73568fda_5_6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434401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eb73568fda_0_16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geb73568fda_0_16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geb73568fda_0_1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geb73568fda_0_1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5" name="Google Shape;85;geb73568fda_0_1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8496137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3d18ea68_0_6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geb3d18ea68_0_6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eb3d18ea68_0_6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eb3d18ea68_0_6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eb3d18ea68_0_6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060572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3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3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9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4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37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1" y="246400"/>
            <a:ext cx="5318096" cy="497044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7"/>
          <p:cNvSpPr txBox="1"/>
          <p:nvPr/>
        </p:nvSpPr>
        <p:spPr>
          <a:xfrm>
            <a:off x="1565851" y="5588751"/>
            <a:ext cx="9060400" cy="8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algn="ctr" defTabSz="1219170">
              <a:buSzPts val="1700"/>
            </a:pPr>
            <a:r>
              <a:rPr lang="en" sz="2800" dirty="0">
                <a:latin typeface="Proxima Nova"/>
                <a:ea typeface="Proxima Nova"/>
                <a:cs typeface="Proxima Nova"/>
                <a:sym typeface="Proxima Nova"/>
              </a:rPr>
              <a:t>Lesson 3: Becoming One Through Marital Sexuality</a:t>
            </a:r>
            <a:endParaRPr sz="2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" name="Google Shape;115;p17">
            <a:extLst>
              <a:ext uri="{FF2B5EF4-FFF2-40B4-BE49-F238E27FC236}">
                <a16:creationId xmlns:a16="http://schemas.microsoft.com/office/drawing/2014/main" id="{FEFFB905-BFBC-4BD4-988A-1B98658F0094}"/>
              </a:ext>
            </a:extLst>
          </p:cNvPr>
          <p:cNvCxnSpPr>
            <a:cxnSpLocks/>
          </p:cNvCxnSpPr>
          <p:nvPr/>
        </p:nvCxnSpPr>
        <p:spPr>
          <a:xfrm>
            <a:off x="3436951" y="5349056"/>
            <a:ext cx="5524609" cy="0"/>
          </a:xfrm>
          <a:prstGeom prst="straightConnector1">
            <a:avLst/>
          </a:prstGeom>
          <a:noFill/>
          <a:ln w="9525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2771645"/>
            <a:ext cx="7832758" cy="1311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If you notice these trends, consider getting help.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9661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Distractions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8765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2771645"/>
            <a:ext cx="7832758" cy="1311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Distractions tend to affect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women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 more than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men.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3845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Expanders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125702" y="2355749"/>
            <a:ext cx="509294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Communication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Decision Making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Managing Sexual Differences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Sexual Intentionality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781962" y="2358483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753496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154758" y="2126851"/>
            <a:ext cx="788236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Communication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8008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Helpful Conversations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324735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6648496" y="1814361"/>
            <a:ext cx="4687227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What does/doesn’t feel good?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How often should we have sex?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Who is initiating sex?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What are we okay/not okay with doing?</a:t>
            </a:r>
          </a:p>
        </p:txBody>
      </p:sp>
    </p:spTree>
    <p:extLst>
      <p:ext uri="{BB962C8B-B14F-4D97-AF65-F5344CB8AC3E}">
        <p14:creationId xmlns:p14="http://schemas.microsoft.com/office/powerpoint/2010/main" val="2395054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211425" y="2126851"/>
            <a:ext cx="776902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Decision Making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60600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“We do not, in our counseling, enter the bedrooms of members of the church.”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President Boyd K. Packer</a:t>
            </a:r>
          </a:p>
        </p:txBody>
      </p:sp>
    </p:spTree>
    <p:extLst>
      <p:ext uri="{BB962C8B-B14F-4D97-AF65-F5344CB8AC3E}">
        <p14:creationId xmlns:p14="http://schemas.microsoft.com/office/powerpoint/2010/main" val="32878949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1"/>
          <p:cNvSpPr txBox="1"/>
          <p:nvPr/>
        </p:nvSpPr>
        <p:spPr>
          <a:xfrm>
            <a:off x="974284" y="696915"/>
            <a:ext cx="10448682" cy="8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US" sz="4000" i="1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Guiding Principles of Sexual Decision Making*</a:t>
            </a:r>
            <a:endParaRPr sz="4800" i="1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1"/>
          <p:cNvSpPr txBox="1"/>
          <p:nvPr/>
        </p:nvSpPr>
        <p:spPr>
          <a:xfrm>
            <a:off x="1266092" y="2270407"/>
            <a:ext cx="9423905" cy="3890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strengthen our relationship with each other and with God?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we both agree about this aspect of our sexuality?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reflect a positive and healthy attitude about sexuality?</a:t>
            </a: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endParaRPr lang="en-US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54100" marR="0" lvl="0" indent="-5143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+mj-lt"/>
              <a:buAutoNum type="arabicPeriod"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this nurture the sexual needs of my spouse and myself?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B2EE06-723F-45F9-BC59-A24A48B7663F}"/>
              </a:ext>
            </a:extLst>
          </p:cNvPr>
          <p:cNvSpPr txBox="1"/>
          <p:nvPr/>
        </p:nvSpPr>
        <p:spPr>
          <a:xfrm>
            <a:off x="2555157" y="6445469"/>
            <a:ext cx="68457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*Taken from Sexual Wholeness in Marriage, Busby, Carroll and Leavitt, p. 161 </a:t>
            </a:r>
          </a:p>
        </p:txBody>
      </p:sp>
    </p:spTree>
    <p:extLst>
      <p:ext uri="{BB962C8B-B14F-4D97-AF65-F5344CB8AC3E}">
        <p14:creationId xmlns:p14="http://schemas.microsoft.com/office/powerpoint/2010/main" val="905406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909984" y="2111393"/>
            <a:ext cx="1037190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Navigating Sexual Differences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0671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3055200" y="2126851"/>
            <a:ext cx="6081600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8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Potential Discomfort</a:t>
            </a:r>
            <a:endParaRPr sz="48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1816897"/>
            <a:ext cx="8264818" cy="3220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Focusing on the needs of your partner will increase your ability to listen to each other, work through differences and find sexual fulfillment.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6646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2553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Intentionality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58723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2410097"/>
            <a:ext cx="8264818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What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benefits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 could you see to planning time for sex?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1750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Mental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529050" y="1369018"/>
            <a:ext cx="48057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100" name="Picture 4" descr="man hugging woman">
            <a:extLst>
              <a:ext uri="{FF2B5EF4-FFF2-40B4-BE49-F238E27FC236}">
                <a16:creationId xmlns:a16="http://schemas.microsoft.com/office/drawing/2014/main" id="{72382811-41FC-48D0-87E7-98AD472555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75" y="11700"/>
            <a:ext cx="4578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093859" y="2126851"/>
            <a:ext cx="800415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64128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Barriers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082875" y="2372930"/>
            <a:ext cx="538109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Stress/Mental Health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Trauma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Negative Relationship Climate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695851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38123660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2553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Stress/Mental Health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83120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2933720" y="2192496"/>
            <a:ext cx="632456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“Stress and sex do not mix. You simply cannot have a head full of 120 worries while also having great sex.”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Maj Wismann</a:t>
            </a:r>
          </a:p>
        </p:txBody>
      </p:sp>
    </p:spTree>
    <p:extLst>
      <p:ext uri="{BB962C8B-B14F-4D97-AF65-F5344CB8AC3E}">
        <p14:creationId xmlns:p14="http://schemas.microsoft.com/office/powerpoint/2010/main" val="7794218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4834636" y="2126851"/>
            <a:ext cx="2721920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Trauma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300396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877072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386378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-46036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Trauma Statistics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286593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5278003" y="1847412"/>
            <a:ext cx="6095878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30% of women and 15% of men</a:t>
            </a:r>
          </a:p>
          <a:p>
            <a:pPr algn="ctr"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experience sexual trauma, usually before the age of 30</a:t>
            </a:r>
          </a:p>
        </p:txBody>
      </p:sp>
    </p:spTree>
    <p:extLst>
      <p:ext uri="{BB962C8B-B14F-4D97-AF65-F5344CB8AC3E}">
        <p14:creationId xmlns:p14="http://schemas.microsoft.com/office/powerpoint/2010/main" val="1791329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-179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39622" y="1675601"/>
            <a:ext cx="6057131" cy="300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" sz="4133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“We declare the means by which mortal life is created to be divinely appointed.”</a:t>
            </a:r>
            <a:endParaRPr sz="4133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587;geb73568fda_6_41">
            <a:extLst>
              <a:ext uri="{FF2B5EF4-FFF2-40B4-BE49-F238E27FC236}">
                <a16:creationId xmlns:a16="http://schemas.microsoft.com/office/drawing/2014/main" id="{7FEC40C8-0CB6-4E57-AFE9-A5347C27437D}"/>
              </a:ext>
            </a:extLst>
          </p:cNvPr>
          <p:cNvSpPr txBox="1"/>
          <p:nvPr/>
        </p:nvSpPr>
        <p:spPr>
          <a:xfrm>
            <a:off x="3468636" y="4130836"/>
            <a:ext cx="5163574" cy="6801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Arial"/>
              <a:buNone/>
            </a:pPr>
            <a:r>
              <a:rPr lang="en-US" sz="2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The Family Proclamation</a:t>
            </a:r>
            <a:endParaRPr sz="3200" i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49528" y="2622949"/>
            <a:ext cx="8264818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Be mindful and supportive if your partner has past trauma.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19087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1552670" y="2126851"/>
            <a:ext cx="928585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Negative Relationship Climate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300396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7446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1395651" y="2888088"/>
            <a:ext cx="9397246" cy="1608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A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negative relationship climate 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is one that is filled with anger, mistrust, contention, disappointment, etc. 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14696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Emotional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Expanders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125702" y="2355749"/>
            <a:ext cx="509294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Intimacy, Trust and Safety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Real Goal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781962" y="2358483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</p:txBody>
      </p:sp>
    </p:spTree>
    <p:extLst>
      <p:ext uri="{BB962C8B-B14F-4D97-AF65-F5344CB8AC3E}">
        <p14:creationId xmlns:p14="http://schemas.microsoft.com/office/powerpoint/2010/main" val="8538257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399945" y="2126851"/>
            <a:ext cx="8311598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Intimacy, Trust and Safety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739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75152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1395651" y="3033830"/>
            <a:ext cx="9397246" cy="786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Intimacy is more than just sex.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21300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eb3d18ea68_0_641"/>
          <p:cNvSpPr txBox="1"/>
          <p:nvPr/>
        </p:nvSpPr>
        <p:spPr>
          <a:xfrm>
            <a:off x="495300" y="589489"/>
            <a:ext cx="62142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Group Discussion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04" name="Google Shape;404;geb3d18ea68_0_641"/>
          <p:cNvCxnSpPr>
            <a:cxnSpLocks/>
          </p:cNvCxnSpPr>
          <p:nvPr/>
        </p:nvCxnSpPr>
        <p:spPr>
          <a:xfrm>
            <a:off x="320040" y="2175366"/>
            <a:ext cx="7041641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05" name="Google Shape;405;geb3d18ea68_0_641"/>
          <p:cNvSpPr txBox="1"/>
          <p:nvPr/>
        </p:nvSpPr>
        <p:spPr>
          <a:xfrm>
            <a:off x="0" y="2405371"/>
            <a:ext cx="65964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What are some ways that we can create safety and build trust in our marriages? 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What are some ways that we can harm the sense of safety and trust in our marriages?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194" name="Picture 2" descr="selective focus photography of couple hugging">
            <a:extLst>
              <a:ext uri="{FF2B5EF4-FFF2-40B4-BE49-F238E27FC236}">
                <a16:creationId xmlns:a16="http://schemas.microsoft.com/office/drawing/2014/main" id="{3F1A3D0C-7FBE-4EFB-BC8C-97901BBC1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300288" y="2126851"/>
            <a:ext cx="759130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The Real Goal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739" y="38222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332091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2405751" y="2483427"/>
            <a:ext cx="7377098" cy="18875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i="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The goal of sex is a </a:t>
            </a:r>
            <a:r>
              <a:rPr lang="en-US" sz="6000" i="1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strong connection</a:t>
            </a:r>
            <a:r>
              <a:rPr lang="en-US" sz="6000" u="none" strike="noStrike" cap="none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.</a:t>
            </a:r>
            <a:endParaRPr sz="40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Emotional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1382087"/>
            <a:ext cx="48057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122" name="Picture 2" descr="man and woman sitting on cliff near body of water">
            <a:extLst>
              <a:ext uri="{FF2B5EF4-FFF2-40B4-BE49-F238E27FC236}">
                <a16:creationId xmlns:a16="http://schemas.microsoft.com/office/drawing/2014/main" id="{4D71E90E-0B11-4EBE-9332-D105AD659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75" y="0"/>
            <a:ext cx="4572000" cy="687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7485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240568" y="2126851"/>
            <a:ext cx="816974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8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Permission to Talk About Sex</a:t>
            </a:r>
            <a:endParaRPr sz="48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733140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555;geb73568fda_6_14">
            <a:extLst>
              <a:ext uri="{FF2B5EF4-FFF2-40B4-BE49-F238E27FC236}">
                <a16:creationId xmlns:a16="http://schemas.microsoft.com/office/drawing/2014/main" id="{EABA0CFF-D636-4697-B50D-4275DA3703B9}"/>
              </a:ext>
            </a:extLst>
          </p:cNvPr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6" name="Google Shape;576;geb73568fda_6_33"/>
          <p:cNvSpPr/>
          <p:nvPr/>
        </p:nvSpPr>
        <p:spPr>
          <a:xfrm>
            <a:off x="480150" y="1410125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geb73568fda_6_33"/>
          <p:cNvSpPr txBox="1">
            <a:spLocks noGrp="1"/>
          </p:cNvSpPr>
          <p:nvPr>
            <p:ph type="title"/>
          </p:nvPr>
        </p:nvSpPr>
        <p:spPr>
          <a:xfrm>
            <a:off x="6756556" y="2322449"/>
            <a:ext cx="367695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100" dirty="0">
                <a:latin typeface="Proxima Nova"/>
                <a:ea typeface="Proxima Nova"/>
                <a:cs typeface="Proxima Nova"/>
                <a:sym typeface="Proxima Nova"/>
              </a:rPr>
              <a:t>Break Time!</a:t>
            </a:r>
            <a:endParaRPr sz="41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8" name="Google Shape;578;geb73568fda_6_33"/>
          <p:cNvSpPr/>
          <p:nvPr/>
        </p:nvSpPr>
        <p:spPr>
          <a:xfrm flipH="1">
            <a:off x="7699831" y="378498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669" y="1439740"/>
            <a:ext cx="4251555" cy="397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6424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Physical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03410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-US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</a:t>
            </a: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he four parts of the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Response Cycle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324735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6648496" y="1814361"/>
            <a:ext cx="4687227" cy="3405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Desire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Arousal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Orgasm</a:t>
            </a:r>
          </a:p>
          <a:p>
            <a:pPr marL="457200" indent="-457200">
              <a:buSzPts val="3000"/>
              <a:buFont typeface="Arial" panose="020B0604020202020204" pitchFamily="34" charset="0"/>
              <a:buChar char="•"/>
            </a:pPr>
            <a:r>
              <a:rPr lang="en-US" sz="4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Resolution</a:t>
            </a:r>
          </a:p>
        </p:txBody>
      </p:sp>
    </p:spTree>
    <p:extLst>
      <p:ext uri="{BB962C8B-B14F-4D97-AF65-F5344CB8AC3E}">
        <p14:creationId xmlns:p14="http://schemas.microsoft.com/office/powerpoint/2010/main" val="33206176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1684495" y="2126851"/>
            <a:ext cx="882288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Common Cycle Differences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769414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>
          <a:extLst>
            <a:ext uri="{FF2B5EF4-FFF2-40B4-BE49-F238E27FC236}">
              <a16:creationId xmlns:a16="http://schemas.microsoft.com/office/drawing/2014/main" id="{3FEB8C87-5107-E651-AD62-2E1375BD45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>
            <a:extLst>
              <a:ext uri="{FF2B5EF4-FFF2-40B4-BE49-F238E27FC236}">
                <a16:creationId xmlns:a16="http://schemas.microsoft.com/office/drawing/2014/main" id="{73BCACBB-85E7-99AF-A1C1-F966C4D51F44}"/>
              </a:ext>
            </a:extLst>
          </p:cNvPr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>
            <a:extLst>
              <a:ext uri="{FF2B5EF4-FFF2-40B4-BE49-F238E27FC236}">
                <a16:creationId xmlns:a16="http://schemas.microsoft.com/office/drawing/2014/main" id="{D2ECF009-EC68-2739-B240-23B2E2B2641F}"/>
              </a:ext>
            </a:extLst>
          </p:cNvPr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>
            <a:extLst>
              <a:ext uri="{FF2B5EF4-FFF2-40B4-BE49-F238E27FC236}">
                <a16:creationId xmlns:a16="http://schemas.microsoft.com/office/drawing/2014/main" id="{701331E2-CF8A-E981-E223-3BBB45FBD9F5}"/>
              </a:ext>
            </a:extLst>
          </p:cNvPr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9">
            <a:extLst>
              <a:ext uri="{FF2B5EF4-FFF2-40B4-BE49-F238E27FC236}">
                <a16:creationId xmlns:a16="http://schemas.microsoft.com/office/drawing/2014/main" id="{5A8AADE8-2646-6481-BA89-E3C4CF0994A8}"/>
              </a:ext>
            </a:extLst>
          </p:cNvPr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EA846C9-E4AF-33EB-2020-4F956B92EA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5759693"/>
              </p:ext>
            </p:extLst>
          </p:nvPr>
        </p:nvGraphicFramePr>
        <p:xfrm>
          <a:off x="1120477" y="1464143"/>
          <a:ext cx="9951042" cy="3923570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4914565">
                  <a:extLst>
                    <a:ext uri="{9D8B030D-6E8A-4147-A177-3AD203B41FA5}">
                      <a16:colId xmlns:a16="http://schemas.microsoft.com/office/drawing/2014/main" val="269698556"/>
                    </a:ext>
                  </a:extLst>
                </a:gridCol>
                <a:gridCol w="5036477">
                  <a:extLst>
                    <a:ext uri="{9D8B030D-6E8A-4147-A177-3AD203B41FA5}">
                      <a16:colId xmlns:a16="http://schemas.microsoft.com/office/drawing/2014/main" val="1954100636"/>
                    </a:ext>
                  </a:extLst>
                </a:gridCol>
              </a:tblGrid>
              <a:tr h="4560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Men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Women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39542107"/>
                  </a:ext>
                </a:extLst>
              </a:tr>
              <a:tr h="10038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Men usually jump from desire to arousal quickly and continue to go through the cycle at a fast pace.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>
                          <a:effectLst/>
                        </a:rPr>
                        <a:t>Women often take (up to 10x) longer to start having a physical genital response, and the buildup through arousal is slower.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2864820"/>
                  </a:ext>
                </a:extLst>
              </a:tr>
              <a:tr h="10038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Before the age of 50, most men can reliably orgasm every time, and usually orgasm just once per sexual experience.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Only about 40% of women orgasm “almost always.” However, when women do orgasm, they are capable of orgasming multiple times in a row.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911519038"/>
                  </a:ext>
                </a:extLst>
              </a:tr>
              <a:tr h="7299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A man’s resolution phase after an orgasm is quick.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>
                          <a:effectLst/>
                        </a:rPr>
                        <a:t>A woman’s resolution phase is slow, leaving her in a heightened state of arousal after orgasm.</a:t>
                      </a:r>
                      <a:endParaRPr lang="en-US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2361808552"/>
                  </a:ext>
                </a:extLst>
              </a:tr>
              <a:tr h="72993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dirty="0">
                          <a:effectLst/>
                        </a:rPr>
                        <a:t>Men feel desire for sex as a first step, which acts as a catalyst to having a sexual experience.</a:t>
                      </a: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Women usually experience sexual desire after a few other steps.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109667862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8E681E0-DE0B-1371-9811-946B5A26168F}"/>
              </a:ext>
            </a:extLst>
          </p:cNvPr>
          <p:cNvSpPr txBox="1"/>
          <p:nvPr/>
        </p:nvSpPr>
        <p:spPr>
          <a:xfrm>
            <a:off x="3756079" y="538115"/>
            <a:ext cx="53628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Sexual Response Cycle Differences</a:t>
            </a:r>
          </a:p>
        </p:txBody>
      </p:sp>
    </p:spTree>
    <p:extLst>
      <p:ext uri="{BB962C8B-B14F-4D97-AF65-F5344CB8AC3E}">
        <p14:creationId xmlns:p14="http://schemas.microsoft.com/office/powerpoint/2010/main" val="541888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Additional Steps </a:t>
            </a:r>
            <a:b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for Women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082875" y="2372930"/>
            <a:ext cx="5381095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Decide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Connect</a:t>
            </a:r>
          </a:p>
          <a:p>
            <a:pPr>
              <a:buSzPts val="30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Non-sexual Touch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6695851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</p:txBody>
      </p:sp>
    </p:spTree>
    <p:extLst>
      <p:ext uri="{BB962C8B-B14F-4D97-AF65-F5344CB8AC3E}">
        <p14:creationId xmlns:p14="http://schemas.microsoft.com/office/powerpoint/2010/main" val="17858830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Paths to Orgasm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419211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199" y="2225367"/>
            <a:ext cx="6113545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8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“For the woman, the key to orgasmic success is the clitoris. Every orgasm that occurs in a woman is clitoral.  Women are unable to climax without direct or indirect stimulation of the clitoris.”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436785"/>
            <a:ext cx="5821600" cy="609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Robert </a:t>
            </a:r>
            <a:r>
              <a:rPr lang="en-US" sz="2000" dirty="0" err="1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Stahmann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, Becoming One, p. 18</a:t>
            </a:r>
          </a:p>
        </p:txBody>
      </p:sp>
    </p:spTree>
    <p:extLst>
      <p:ext uri="{BB962C8B-B14F-4D97-AF65-F5344CB8AC3E}">
        <p14:creationId xmlns:p14="http://schemas.microsoft.com/office/powerpoint/2010/main" val="99576421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168811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2225367"/>
            <a:ext cx="5821600" cy="2469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“literally double your sexual pleasure: You get satisfaction not only from your own sexual response but from your partner’s as well…love  and concern for one’s partner shifts the focus away from the self in a sexual relationship and toward the other to bring sexual satisfaction to both men and women.” 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531486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Waite and Gallagher, </a:t>
            </a: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The Case for Marriage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27AD21-F51D-4804-A9E1-C85D4EFC99C5}"/>
              </a:ext>
            </a:extLst>
          </p:cNvPr>
          <p:cNvSpPr txBox="1"/>
          <p:nvPr/>
        </p:nvSpPr>
        <p:spPr>
          <a:xfrm>
            <a:off x="4619092" y="1804965"/>
            <a:ext cx="36153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Selfless intimacy can…</a:t>
            </a:r>
          </a:p>
        </p:txBody>
      </p:sp>
    </p:spTree>
    <p:extLst>
      <p:ext uri="{BB962C8B-B14F-4D97-AF65-F5344CB8AC3E}">
        <p14:creationId xmlns:p14="http://schemas.microsoft.com/office/powerpoint/2010/main" val="202556808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Expectations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754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Components of </a:t>
            </a:r>
            <a:b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</a:b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Sexual Wholeness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8180169" y="2372930"/>
            <a:ext cx="2759612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Mental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Emotional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Physical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Spiritual</a:t>
            </a: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750925" y="2387377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3.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34108949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A00BAB88-C927-D402-C9A6-C53DC5D68B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488" y="1825625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2D83973-0706-C181-BEF1-AF4790B76DBA}"/>
              </a:ext>
            </a:extLst>
          </p:cNvPr>
          <p:cNvGraphicFramePr>
            <a:graphicFrameLocks noGrp="1"/>
          </p:cNvGraphicFramePr>
          <p:nvPr/>
        </p:nvGraphicFramePr>
        <p:xfrm>
          <a:off x="976184" y="1164341"/>
          <a:ext cx="10363328" cy="4879015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3594524">
                  <a:extLst>
                    <a:ext uri="{9D8B030D-6E8A-4147-A177-3AD203B41FA5}">
                      <a16:colId xmlns:a16="http://schemas.microsoft.com/office/drawing/2014/main" val="269698556"/>
                    </a:ext>
                  </a:extLst>
                </a:gridCol>
                <a:gridCol w="6768804">
                  <a:extLst>
                    <a:ext uri="{9D8B030D-6E8A-4147-A177-3AD203B41FA5}">
                      <a16:colId xmlns:a16="http://schemas.microsoft.com/office/drawing/2014/main" val="1954100636"/>
                    </a:ext>
                  </a:extLst>
                </a:gridCol>
              </a:tblGrid>
              <a:tr h="48191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Unrealistic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dirty="0">
                          <a:effectLst/>
                        </a:rPr>
                        <a:t>Realistic</a:t>
                      </a: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395421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Sex is elegant and right after sex you get to just lie in the soft, clean sheets together.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Sex sometimes gets sweaty, and both individuals and the bedding get a bit sticky with bodily lubrication and ejaculation, not to mention if you choose to use extra oils, lubrications, lotions, or if the woman is on her period. Sex may be a little messy. 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332864820"/>
                  </a:ext>
                </a:extLst>
              </a:tr>
              <a:tr h="7674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If we do things right, we’ll both orgasm.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Orgasm is complicated and impacted by emotional, mental, spiritual and physiological factors.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9115190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We’ll both orgasm at the same time.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Maybe, but not very often.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2361808552"/>
                  </a:ext>
                </a:extLst>
              </a:tr>
              <a:tr h="8609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>
                          <a:tab pos="772795" algn="l"/>
                        </a:tabLst>
                        <a:defRPr/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We’ll both want sex at the same time.</a:t>
                      </a:r>
                      <a:endParaRPr lang="en-US" sz="1700" b="0" i="0" u="none" strike="noStrike" dirty="0">
                        <a:effectLst/>
                        <a:latin typeface="+mn-lt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endParaRPr lang="en-US" sz="13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72795" algn="l"/>
                        </a:tabLst>
                      </a:pP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Differences in sex drives can make it hard to want sex at the same time. There is usually one partner who wants sex more frequently.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Additionally, some individuals have a higher sex drive in the morning, others at night</a:t>
                      </a:r>
                      <a:endParaRPr lang="en-US" sz="17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5995" marR="75995" marT="75995" marB="75995"/>
                </a:tc>
                <a:extLst>
                  <a:ext uri="{0D108BD9-81ED-4DB2-BD59-A6C34878D82A}">
                    <a16:rowId xmlns:a16="http://schemas.microsoft.com/office/drawing/2014/main" val="109667862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6BFF9F5E-60E1-862C-6CAE-9B249AEC2280}"/>
              </a:ext>
            </a:extLst>
          </p:cNvPr>
          <p:cNvSpPr txBox="1"/>
          <p:nvPr/>
        </p:nvSpPr>
        <p:spPr>
          <a:xfrm>
            <a:off x="2936463" y="782766"/>
            <a:ext cx="6329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Realistic and Unrealistic “Sexual Expectations”</a:t>
            </a:r>
          </a:p>
        </p:txBody>
      </p:sp>
    </p:spTree>
    <p:extLst>
      <p:ext uri="{BB962C8B-B14F-4D97-AF65-F5344CB8AC3E}">
        <p14:creationId xmlns:p14="http://schemas.microsoft.com/office/powerpoint/2010/main" val="2310597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020985"/>
            <a:ext cx="8404379" cy="30679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i="0" u="none" strike="noStrike" cap="none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Discussing your sexual expectations together is part of being intentional and creating oneness.</a:t>
            </a:r>
            <a:endParaRPr sz="3600" i="0" u="none" strike="noStrike" cap="none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7724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Physical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382350" y="1254483"/>
            <a:ext cx="48057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146" name="Picture 2" descr="man and woman kissing during daytime">
            <a:extLst>
              <a:ext uri="{FF2B5EF4-FFF2-40B4-BE49-F238E27FC236}">
                <a16:creationId xmlns:a16="http://schemas.microsoft.com/office/drawing/2014/main" id="{76BD0583-EF9A-477C-8BF1-FFF23E4B1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75" y="1170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86167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Birth Control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552442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3"/>
          <p:cNvSpPr txBox="1"/>
          <p:nvPr/>
        </p:nvSpPr>
        <p:spPr>
          <a:xfrm>
            <a:off x="2802750" y="5044440"/>
            <a:ext cx="6586500" cy="12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b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“When to have a child and how many children to have are private decisions to be made between a husband and wife and the Lord.”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800" dirty="0">
                <a:latin typeface="Calibri" panose="020F0502020204030204" pitchFamily="34" charset="0"/>
              </a:rPr>
              <a:t> 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1600" i="1" dirty="0">
                <a:latin typeface="Calibri" panose="020F0502020204030204" pitchFamily="34" charset="0"/>
              </a:rPr>
              <a:t>- </a:t>
            </a:r>
            <a:r>
              <a:rPr lang="en-US" sz="1600" b="0" i="1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Elder Neil L. Anderson</a:t>
            </a:r>
            <a:endParaRPr sz="5400" b="0" i="1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5" name="Google Shape;495;p43"/>
          <p:cNvCxnSpPr/>
          <p:nvPr/>
        </p:nvCxnSpPr>
        <p:spPr>
          <a:xfrm>
            <a:off x="2802750" y="6504289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FD7B8F0-C86A-4E5F-B397-FEE3FB848E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353710"/>
            <a:ext cx="7162800" cy="4772025"/>
          </a:xfrm>
          <a:prstGeom prst="rect">
            <a:avLst/>
          </a:prstGeom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Spiritual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13193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The Purpose of Sex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97642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1"/>
          <p:cNvSpPr txBox="1"/>
          <p:nvPr/>
        </p:nvSpPr>
        <p:spPr>
          <a:xfrm>
            <a:off x="0" y="1236275"/>
            <a:ext cx="12192000" cy="4381865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t" anchorCtr="0">
            <a:spAutoFit/>
          </a:bodyPr>
          <a:lstStyle/>
          <a:p>
            <a:pPr defTabSz="1219170"/>
            <a:r>
              <a:rPr lang="en" sz="1467"/>
              <a:t> </a:t>
            </a:r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  <a:p>
            <a:pPr defTabSz="1219170"/>
            <a:endParaRPr sz="1467"/>
          </a:p>
        </p:txBody>
      </p:sp>
      <p:sp>
        <p:nvSpPr>
          <p:cNvPr id="233" name="Google Shape;233;p41"/>
          <p:cNvSpPr/>
          <p:nvPr/>
        </p:nvSpPr>
        <p:spPr>
          <a:xfrm>
            <a:off x="1114426" y="-1793"/>
            <a:ext cx="9963151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1"/>
          <p:cNvSpPr txBox="1"/>
          <p:nvPr/>
        </p:nvSpPr>
        <p:spPr>
          <a:xfrm>
            <a:off x="3185200" y="1540966"/>
            <a:ext cx="6064308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“Such an act of love between a man and a woman is—or certainly was ordained to be—a symbol of total union. . . And the external symbol of that union, the physical manifestation of what is a far deeper spiritual and metaphysical bonding, is the physical blending that is part of—indeed, a most beautiful and gratifying expression of—that larger, more complete union of eternal purpose and promise.” </a:t>
            </a:r>
          </a:p>
        </p:txBody>
      </p:sp>
      <p:sp>
        <p:nvSpPr>
          <p:cNvPr id="235" name="Google Shape;235;p41"/>
          <p:cNvSpPr/>
          <p:nvPr/>
        </p:nvSpPr>
        <p:spPr>
          <a:xfrm>
            <a:off x="3718560" y="1222674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41"/>
          <p:cNvSpPr/>
          <p:nvPr/>
        </p:nvSpPr>
        <p:spPr>
          <a:xfrm>
            <a:off x="3718560" y="5590940"/>
            <a:ext cx="4755200" cy="272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Clr>
                <a:srgbClr val="FFFFFF"/>
              </a:buClr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234;p41">
            <a:extLst>
              <a:ext uri="{FF2B5EF4-FFF2-40B4-BE49-F238E27FC236}">
                <a16:creationId xmlns:a16="http://schemas.microsoft.com/office/drawing/2014/main" id="{880D432A-0C3C-4208-8171-F21FC43FF950}"/>
              </a:ext>
            </a:extLst>
          </p:cNvPr>
          <p:cNvSpPr txBox="1"/>
          <p:nvPr/>
        </p:nvSpPr>
        <p:spPr>
          <a:xfrm>
            <a:off x="3185200" y="4750263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Elder Jeffrey R. Holland</a:t>
            </a:r>
          </a:p>
        </p:txBody>
      </p:sp>
    </p:spTree>
    <p:extLst>
      <p:ext uri="{BB962C8B-B14F-4D97-AF65-F5344CB8AC3E}">
        <p14:creationId xmlns:p14="http://schemas.microsoft.com/office/powerpoint/2010/main" val="7135653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18;p39">
            <a:extLst>
              <a:ext uri="{FF2B5EF4-FFF2-40B4-BE49-F238E27FC236}">
                <a16:creationId xmlns:a16="http://schemas.microsoft.com/office/drawing/2014/main" id="{33D10A53-1982-4879-989B-D8087EBDC187}"/>
              </a:ext>
            </a:extLst>
          </p:cNvPr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7" name="Google Shape;487;geb73568fda_5_913"/>
          <p:cNvSpPr txBox="1"/>
          <p:nvPr/>
        </p:nvSpPr>
        <p:spPr>
          <a:xfrm>
            <a:off x="410284" y="2784900"/>
            <a:ext cx="5280660" cy="12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Benefits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of</a:t>
            </a: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Sanctifying Sex</a:t>
            </a:r>
            <a:endParaRPr kumimoji="0" sz="4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88" name="Google Shape;488;geb73568fda_5_913"/>
          <p:cNvCxnSpPr>
            <a:cxnSpLocks/>
          </p:cNvCxnSpPr>
          <p:nvPr/>
        </p:nvCxnSpPr>
        <p:spPr>
          <a:xfrm flipV="1">
            <a:off x="5981700" y="2202496"/>
            <a:ext cx="0" cy="2807299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89" name="Google Shape;489;geb73568fda_5_913"/>
          <p:cNvSpPr txBox="1"/>
          <p:nvPr/>
        </p:nvSpPr>
        <p:spPr>
          <a:xfrm>
            <a:off x="5981700" y="2605801"/>
            <a:ext cx="5685716" cy="2000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frequency of sex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lang="en-US" sz="3000" dirty="0">
                <a:latin typeface="Calibri"/>
                <a:ea typeface="Calibri"/>
                <a:cs typeface="Calibri"/>
                <a:sym typeface="Calibri"/>
              </a:rPr>
              <a:t>Greater sexual satisfaction</a:t>
            </a:r>
          </a:p>
          <a:p>
            <a:pPr marL="1041400" marR="0" lvl="1" indent="-57150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Greater marital satisfaction</a:t>
            </a:r>
          </a:p>
        </p:txBody>
      </p:sp>
    </p:spTree>
    <p:extLst>
      <p:ext uri="{BB962C8B-B14F-4D97-AF65-F5344CB8AC3E}">
        <p14:creationId xmlns:p14="http://schemas.microsoft.com/office/powerpoint/2010/main" val="34110766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Google Shape;297;p32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32"/>
          <p:cNvSpPr txBox="1"/>
          <p:nvPr/>
        </p:nvSpPr>
        <p:spPr>
          <a:xfrm>
            <a:off x="1892110" y="2599017"/>
            <a:ext cx="8404379" cy="1659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5400" dirty="0">
                <a:solidFill>
                  <a:schemeClr val="dk1"/>
                </a:solidFill>
                <a:latin typeface="Proxima Nova" panose="020B0604020202020204" charset="0"/>
                <a:cs typeface="Calibri"/>
                <a:sym typeface="Calibri"/>
              </a:rPr>
              <a:t>The spiritual side of sex is like a “runner’s high.”</a:t>
            </a:r>
            <a:endParaRPr sz="3600" i="0" u="none" strike="noStrike" cap="none" dirty="0">
              <a:solidFill>
                <a:srgbClr val="000000"/>
              </a:solidFill>
              <a:latin typeface="Proxima Nova" panose="020B060402020202020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5751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6000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</a:t>
            </a:r>
            <a:r>
              <a:rPr lang="en" sz="60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 Dimension</a:t>
            </a:r>
            <a:endParaRPr sz="60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603402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eb73568fda_6_22"/>
          <p:cNvSpPr/>
          <p:nvPr/>
        </p:nvSpPr>
        <p:spPr>
          <a:xfrm>
            <a:off x="55848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geb73568fda_6_22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geb73568fda_6_22"/>
          <p:cNvSpPr/>
          <p:nvPr/>
        </p:nvSpPr>
        <p:spPr>
          <a:xfrm flipH="1">
            <a:off x="65290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geb73568fda_6_22"/>
          <p:cNvSpPr txBox="1"/>
          <p:nvPr/>
        </p:nvSpPr>
        <p:spPr>
          <a:xfrm>
            <a:off x="4765350" y="3612825"/>
            <a:ext cx="8039700" cy="1013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3900"/>
              <a:buFont typeface="Arial"/>
              <a:buNone/>
              <a:tabLst/>
              <a:defRPr/>
            </a:pPr>
            <a:r>
              <a:rPr kumimoji="0" lang="en-US" sz="4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Spiritual Preparation</a:t>
            </a:r>
            <a:endParaRPr kumimoji="0" sz="13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8" name="Google Shape;568;geb73568fda_6_22"/>
          <p:cNvSpPr txBox="1"/>
          <p:nvPr/>
        </p:nvSpPr>
        <p:spPr>
          <a:xfrm>
            <a:off x="6529050" y="1380718"/>
            <a:ext cx="48057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5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kumimoji="0" sz="5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172" name="Picture 4" descr="white concrete building under white sky during daytime">
            <a:extLst>
              <a:ext uri="{FF2B5EF4-FFF2-40B4-BE49-F238E27FC236}">
                <a16:creationId xmlns:a16="http://schemas.microsoft.com/office/drawing/2014/main" id="{8147F53B-E6AD-4FBF-9D47-142A3FCF5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25" y="0"/>
            <a:ext cx="45910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271359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-687545" y="2358483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Conclusion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4198480" y="3329804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34;p41">
            <a:extLst>
              <a:ext uri="{FF2B5EF4-FFF2-40B4-BE49-F238E27FC236}">
                <a16:creationId xmlns:a16="http://schemas.microsoft.com/office/drawing/2014/main" id="{FB0091D7-F047-4D54-A6B8-922404E3EEF4}"/>
              </a:ext>
            </a:extLst>
          </p:cNvPr>
          <p:cNvSpPr txBox="1"/>
          <p:nvPr/>
        </p:nvSpPr>
        <p:spPr>
          <a:xfrm>
            <a:off x="5646813" y="3932298"/>
            <a:ext cx="5821600" cy="85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000" i="1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- Dr. John Gottman</a:t>
            </a: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1443437"/>
            <a:ext cx="5288560" cy="344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2400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“Great sex is not rocket science. By being good friends, by being affectionate…, and by talking openly about sex, couples can build a thriving relationship inside and outside of the bedroom.”</a:t>
            </a:r>
          </a:p>
        </p:txBody>
      </p:sp>
    </p:spTree>
    <p:extLst>
      <p:ext uri="{BB962C8B-B14F-4D97-AF65-F5344CB8AC3E}">
        <p14:creationId xmlns:p14="http://schemas.microsoft.com/office/powerpoint/2010/main" val="414084757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426180" y="1351630"/>
            <a:ext cx="6641100" cy="4057875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914400" lvl="1" indent="-457200">
              <a:lnSpc>
                <a:spcPct val="125000"/>
              </a:lnSpc>
              <a:spcBef>
                <a:spcPts val="1000"/>
              </a:spcBef>
              <a:buClr>
                <a:srgbClr val="FFFFFF"/>
              </a:buClr>
              <a:buSzPts val="3600"/>
              <a:buFont typeface="Calibri"/>
              <a:buChar char="•"/>
              <a:defRPr/>
            </a:pPr>
            <a:r>
              <a:rPr lang="en-US" sz="3600" dirty="0">
                <a:solidFill>
                  <a:schemeClr val="bg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Choose a book/podcast/talk/article from the resource list and create a plan to read/listen to it together. </a:t>
            </a: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defTabSz="914400" rtl="0" eaLnBrk="1" fontAlgn="auto" latinLnBrk="0" hangingPunct="1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34;p41">
            <a:extLst>
              <a:ext uri="{FF2B5EF4-FFF2-40B4-BE49-F238E27FC236}">
                <a16:creationId xmlns:a16="http://schemas.microsoft.com/office/drawing/2014/main" id="{5307EE2F-FB9C-45B6-8A6B-50D5137BEDA5}"/>
              </a:ext>
            </a:extLst>
          </p:cNvPr>
          <p:cNvSpPr txBox="1"/>
          <p:nvPr/>
        </p:nvSpPr>
        <p:spPr>
          <a:xfrm>
            <a:off x="5896846" y="2436218"/>
            <a:ext cx="5288560" cy="198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lnSpc>
                <a:spcPct val="90000"/>
              </a:lnSpc>
              <a:buSzPts val="3100"/>
            </a:pPr>
            <a:r>
              <a:rPr lang="en-US" sz="4800">
                <a:latin typeface="Proxima Nova" panose="020B0604020202020204" charset="0"/>
                <a:ea typeface="Times New Roman"/>
                <a:cs typeface="Calibri" panose="020F0502020204030204" pitchFamily="34" charset="0"/>
                <a:sym typeface="Times New Roman"/>
              </a:rPr>
              <a:t>Next time</a:t>
            </a:r>
            <a:endParaRPr lang="en-US" sz="4800" dirty="0">
              <a:latin typeface="Proxima Nova" panose="020B060402020202020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E0DDE3-E426-45B2-94D7-708257247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739" y="1424060"/>
            <a:ext cx="4251555" cy="3978519"/>
          </a:xfrm>
          <a:prstGeom prst="rect">
            <a:avLst/>
          </a:prstGeom>
        </p:spPr>
      </p:pic>
      <p:sp>
        <p:nvSpPr>
          <p:cNvPr id="11" name="Google Shape;578;geb73568fda_6_33">
            <a:extLst>
              <a:ext uri="{FF2B5EF4-FFF2-40B4-BE49-F238E27FC236}">
                <a16:creationId xmlns:a16="http://schemas.microsoft.com/office/drawing/2014/main" id="{D5E37035-04FC-4C2E-A08C-ED4BED7A91CD}"/>
              </a:ext>
            </a:extLst>
          </p:cNvPr>
          <p:cNvSpPr/>
          <p:nvPr/>
        </p:nvSpPr>
        <p:spPr>
          <a:xfrm flipH="1">
            <a:off x="7645926" y="3846286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0847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48;p21">
            <a:extLst>
              <a:ext uri="{FF2B5EF4-FFF2-40B4-BE49-F238E27FC236}">
                <a16:creationId xmlns:a16="http://schemas.microsoft.com/office/drawing/2014/main" id="{B25A23F7-8527-43C6-875C-4D228513C919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3"/>
          <p:cNvSpPr txBox="1"/>
          <p:nvPr/>
        </p:nvSpPr>
        <p:spPr>
          <a:xfrm>
            <a:off x="2177895" y="3113713"/>
            <a:ext cx="7832758" cy="653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The </a:t>
            </a:r>
            <a:r>
              <a:rPr lang="en-US" sz="4400" i="1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most important </a:t>
            </a:r>
            <a:r>
              <a:rPr lang="en-US" sz="4400" dirty="0">
                <a:solidFill>
                  <a:schemeClr val="dk1"/>
                </a:solidFill>
                <a:latin typeface="Proxima Nova" panose="020B0604020202020204" charset="0"/>
                <a:ea typeface="Calibri"/>
                <a:cs typeface="Calibri"/>
                <a:sym typeface="Calibri"/>
              </a:rPr>
              <a:t>sex organ</a:t>
            </a:r>
            <a:endParaRPr sz="2800" b="0" i="0" u="none" strike="noStrike" cap="none" dirty="0">
              <a:solidFill>
                <a:schemeClr val="dk1"/>
              </a:solidFill>
              <a:latin typeface="Proxima Nova" panose="020B0604020202020204" charset="0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23"/>
          <p:cNvSpPr txBox="1"/>
          <p:nvPr/>
        </p:nvSpPr>
        <p:spPr>
          <a:xfrm>
            <a:off x="1749287" y="4984006"/>
            <a:ext cx="255300" cy="7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p23"/>
          <p:cNvSpPr txBox="1"/>
          <p:nvPr/>
        </p:nvSpPr>
        <p:spPr>
          <a:xfrm>
            <a:off x="241533" y="6107308"/>
            <a:ext cx="255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661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9"/>
          <p:cNvSpPr/>
          <p:nvPr/>
        </p:nvSpPr>
        <p:spPr>
          <a:xfrm>
            <a:off x="480139" y="1389475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0" y="2335616"/>
            <a:ext cx="661879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4133" i="1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Mental </a:t>
            </a:r>
            <a:r>
              <a:rPr lang="en" sz="4133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Barriers</a:t>
            </a:r>
            <a:endParaRPr sz="4133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0" name="Google Shape;220;p39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9"/>
          <p:cNvSpPr/>
          <p:nvPr/>
        </p:nvSpPr>
        <p:spPr>
          <a:xfrm rot="5400000" flipH="1">
            <a:off x="5246357" y="3382016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219;p39">
            <a:extLst>
              <a:ext uri="{FF2B5EF4-FFF2-40B4-BE49-F238E27FC236}">
                <a16:creationId xmlns:a16="http://schemas.microsoft.com/office/drawing/2014/main" id="{597295AD-D5E1-4AD3-8CB7-0715BB92C1F3}"/>
              </a:ext>
            </a:extLst>
          </p:cNvPr>
          <p:cNvSpPr txBox="1">
            <a:spLocks/>
          </p:cNvSpPr>
          <p:nvPr/>
        </p:nvSpPr>
        <p:spPr>
          <a:xfrm>
            <a:off x="7863809" y="2507922"/>
            <a:ext cx="3285001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Incorrect Beliefs</a:t>
            </a:r>
          </a:p>
          <a:p>
            <a:pPr>
              <a:buSzPts val="3000"/>
            </a:pPr>
            <a:r>
              <a:rPr lang="en-US" dirty="0"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Distractions</a:t>
            </a:r>
          </a:p>
          <a:p>
            <a:pPr>
              <a:buSzPts val="3000"/>
            </a:pPr>
            <a:endParaRPr lang="en-US" dirty="0"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  <p:sp>
        <p:nvSpPr>
          <p:cNvPr id="9" name="Google Shape;219;p39">
            <a:extLst>
              <a:ext uri="{FF2B5EF4-FFF2-40B4-BE49-F238E27FC236}">
                <a16:creationId xmlns:a16="http://schemas.microsoft.com/office/drawing/2014/main" id="{54F15BBC-8ABC-438D-ADAB-A27BDAE767FD}"/>
              </a:ext>
            </a:extLst>
          </p:cNvPr>
          <p:cNvSpPr txBox="1">
            <a:spLocks/>
          </p:cNvSpPr>
          <p:nvPr/>
        </p:nvSpPr>
        <p:spPr>
          <a:xfrm>
            <a:off x="7279560" y="2507922"/>
            <a:ext cx="708907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1.</a:t>
            </a:r>
          </a:p>
          <a:p>
            <a:pPr>
              <a:buSzPts val="3000"/>
            </a:pPr>
            <a:r>
              <a:rPr lang="en-US" i="1" dirty="0">
                <a:solidFill>
                  <a:schemeClr val="tx1"/>
                </a:solidFill>
                <a:latin typeface="Calibri" panose="020F0502020204030204" pitchFamily="34" charset="0"/>
                <a:ea typeface="Times New Roman"/>
                <a:cs typeface="Calibri" panose="020F0502020204030204" pitchFamily="34" charset="0"/>
                <a:sym typeface="Times New Roman"/>
              </a:rPr>
              <a:t>2.</a:t>
            </a:r>
          </a:p>
          <a:p>
            <a:pPr>
              <a:buSzPts val="3000"/>
            </a:pPr>
            <a:endParaRPr lang="en-US" i="1" dirty="0">
              <a:solidFill>
                <a:schemeClr val="tx1"/>
              </a:solidFill>
              <a:latin typeface="Calibri" panose="020F0502020204030204" pitchFamily="34" charset="0"/>
              <a:ea typeface="Times New Roman"/>
              <a:cs typeface="Calibri" panose="020F050202020403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24327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9"/>
          <p:cNvSpPr/>
          <p:nvPr/>
        </p:nvSpPr>
        <p:spPr>
          <a:xfrm>
            <a:off x="0" y="0"/>
            <a:ext cx="12192000" cy="6857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defTabSz="1219170">
              <a:buSzPts val="1100"/>
            </a:pPr>
            <a:r>
              <a:rPr lang="en" sz="1467"/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67"/>
          </a:p>
        </p:txBody>
      </p:sp>
      <p:sp>
        <p:nvSpPr>
          <p:cNvPr id="217" name="Google Shape;217;p3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9"/>
          <p:cNvSpPr/>
          <p:nvPr/>
        </p:nvSpPr>
        <p:spPr>
          <a:xfrm>
            <a:off x="480139" y="1363349"/>
            <a:ext cx="11231600" cy="41312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9"/>
          <p:cNvSpPr txBox="1">
            <a:spLocks noGrp="1"/>
          </p:cNvSpPr>
          <p:nvPr>
            <p:ph type="title"/>
          </p:nvPr>
        </p:nvSpPr>
        <p:spPr>
          <a:xfrm>
            <a:off x="2567924" y="2126851"/>
            <a:ext cx="7056029" cy="21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>
              <a:buSzPts val="3000"/>
            </a:pPr>
            <a:r>
              <a:rPr lang="en" sz="5400" dirty="0">
                <a:latin typeface="Proxima Nova" panose="020B0604020202020204" charset="0"/>
                <a:ea typeface="Times New Roman"/>
                <a:cs typeface="Times New Roman"/>
                <a:sym typeface="Times New Roman"/>
              </a:rPr>
              <a:t>Incorrect Beliefs</a:t>
            </a:r>
            <a:endParaRPr sz="5400" dirty="0">
              <a:latin typeface="Proxima Nova" panose="020B0604020202020204" charset="0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1" name="Google Shape;221;p39"/>
          <p:cNvSpPr/>
          <p:nvPr/>
        </p:nvSpPr>
        <p:spPr>
          <a:xfrm flipH="1">
            <a:off x="5200800" y="3768652"/>
            <a:ext cx="1790400" cy="536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algn="ctr" defTabSz="1219170">
              <a:buSzPts val="1400"/>
            </a:pPr>
            <a:endParaRPr sz="18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2335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5408</TotalTime>
  <Words>5463</Words>
  <Application>Microsoft Macintosh PowerPoint</Application>
  <PresentationFormat>Widescreen</PresentationFormat>
  <Paragraphs>327</Paragraphs>
  <Slides>63</Slides>
  <Notes>62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63</vt:i4>
      </vt:variant>
    </vt:vector>
  </HeadingPairs>
  <TitlesOfParts>
    <vt:vector size="75" baseType="lpstr">
      <vt:lpstr>Calibri</vt:lpstr>
      <vt:lpstr>Proxima Nova</vt:lpstr>
      <vt:lpstr>Arial</vt:lpstr>
      <vt:lpstr>Times New Roman</vt:lpstr>
      <vt:lpstr>Office Theme</vt:lpstr>
      <vt:lpstr>Simple Light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PowerPoint Presentation</vt:lpstr>
      <vt:lpstr>Potential Discomfort</vt:lpstr>
      <vt:lpstr>PowerPoint Presentation</vt:lpstr>
      <vt:lpstr>Permission to Talk About Sex</vt:lpstr>
      <vt:lpstr>Components of  Sexual Wholeness</vt:lpstr>
      <vt:lpstr>Mental Dimension</vt:lpstr>
      <vt:lpstr>PowerPoint Presentation</vt:lpstr>
      <vt:lpstr>Mental Barriers</vt:lpstr>
      <vt:lpstr>Incorrect Beliefs</vt:lpstr>
      <vt:lpstr>PowerPoint Presentation</vt:lpstr>
      <vt:lpstr>Distractions</vt:lpstr>
      <vt:lpstr>PowerPoint Presentation</vt:lpstr>
      <vt:lpstr>Mental Expanders</vt:lpstr>
      <vt:lpstr>Sexual Communication</vt:lpstr>
      <vt:lpstr>Helpful Conversations</vt:lpstr>
      <vt:lpstr>Sexual Decision Making</vt:lpstr>
      <vt:lpstr>PowerPoint Presentation</vt:lpstr>
      <vt:lpstr>PowerPoint Presentation</vt:lpstr>
      <vt:lpstr>Navigating Sexual Differences</vt:lpstr>
      <vt:lpstr>PowerPoint Presentation</vt:lpstr>
      <vt:lpstr>Sexual Intentionality</vt:lpstr>
      <vt:lpstr>PowerPoint Presentation</vt:lpstr>
      <vt:lpstr>PowerPoint Presentation</vt:lpstr>
      <vt:lpstr>Emotional Dimension</vt:lpstr>
      <vt:lpstr>Emotional Barriers</vt:lpstr>
      <vt:lpstr>Stress/Mental Health</vt:lpstr>
      <vt:lpstr>PowerPoint Presentation</vt:lpstr>
      <vt:lpstr>Trauma</vt:lpstr>
      <vt:lpstr>Trauma Statistics</vt:lpstr>
      <vt:lpstr>PowerPoint Presentation</vt:lpstr>
      <vt:lpstr>Negative Relationship Climate</vt:lpstr>
      <vt:lpstr>PowerPoint Presentation</vt:lpstr>
      <vt:lpstr>Emotional Expanders</vt:lpstr>
      <vt:lpstr>Intimacy, Trust and Safety</vt:lpstr>
      <vt:lpstr>PowerPoint Presentation</vt:lpstr>
      <vt:lpstr>PowerPoint Presentation</vt:lpstr>
      <vt:lpstr>The Real Goal</vt:lpstr>
      <vt:lpstr>PowerPoint Presentation</vt:lpstr>
      <vt:lpstr>PowerPoint Presentation</vt:lpstr>
      <vt:lpstr>Break Time!</vt:lpstr>
      <vt:lpstr>Physical Dimension</vt:lpstr>
      <vt:lpstr>The four parts of the Sexual Response Cycle</vt:lpstr>
      <vt:lpstr>Common Cycle Differences</vt:lpstr>
      <vt:lpstr>PowerPoint Presentation</vt:lpstr>
      <vt:lpstr>Additional Steps  for Women</vt:lpstr>
      <vt:lpstr>Paths to Orgasm</vt:lpstr>
      <vt:lpstr>PowerPoint Presentation</vt:lpstr>
      <vt:lpstr>PowerPoint Presentation</vt:lpstr>
      <vt:lpstr>Sexual Expectations</vt:lpstr>
      <vt:lpstr>PowerPoint Presentation</vt:lpstr>
      <vt:lpstr>PowerPoint Presentation</vt:lpstr>
      <vt:lpstr>PowerPoint Presentation</vt:lpstr>
      <vt:lpstr>Birth Control</vt:lpstr>
      <vt:lpstr>PowerPoint Presentation</vt:lpstr>
      <vt:lpstr>Spiritual Dimension</vt:lpstr>
      <vt:lpstr>The Purpose of Sex</vt:lpstr>
      <vt:lpstr>PowerPoint Presentation</vt:lpstr>
      <vt:lpstr>PowerPoint Presentation</vt:lpstr>
      <vt:lpstr>PowerPoint Presentation</vt:lpstr>
      <vt:lpstr>PowerPoint Presentation</vt:lpstr>
      <vt:lpstr>Conclusion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53</cp:revision>
  <dcterms:modified xsi:type="dcterms:W3CDTF">2025-05-14T20:26:50Z</dcterms:modified>
</cp:coreProperties>
</file>