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4" r:id="rId7"/>
    <p:sldMasterId id="2147483736" r:id="rId8"/>
  </p:sldMasterIdLst>
  <p:notesMasterIdLst>
    <p:notesMasterId r:id="rId73"/>
  </p:notesMasterIdLst>
  <p:sldIdLst>
    <p:sldId id="296" r:id="rId9"/>
    <p:sldId id="297" r:id="rId10"/>
    <p:sldId id="299" r:id="rId11"/>
    <p:sldId id="298" r:id="rId12"/>
    <p:sldId id="300" r:id="rId13"/>
    <p:sldId id="301" r:id="rId14"/>
    <p:sldId id="291" r:id="rId15"/>
    <p:sldId id="311" r:id="rId16"/>
    <p:sldId id="329" r:id="rId17"/>
    <p:sldId id="336" r:id="rId18"/>
    <p:sldId id="330" r:id="rId19"/>
    <p:sldId id="337" r:id="rId20"/>
    <p:sldId id="331" r:id="rId21"/>
    <p:sldId id="312" r:id="rId22"/>
    <p:sldId id="332" r:id="rId23"/>
    <p:sldId id="338" r:id="rId24"/>
    <p:sldId id="333" r:id="rId25"/>
    <p:sldId id="313" r:id="rId26"/>
    <p:sldId id="315" r:id="rId27"/>
    <p:sldId id="334" r:id="rId28"/>
    <p:sldId id="339" r:id="rId29"/>
    <p:sldId id="335" r:id="rId30"/>
    <p:sldId id="340" r:id="rId31"/>
    <p:sldId id="341" r:id="rId32"/>
    <p:sldId id="302" r:id="rId33"/>
    <p:sldId id="317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18" r:id="rId42"/>
    <p:sldId id="349" r:id="rId43"/>
    <p:sldId id="350" r:id="rId44"/>
    <p:sldId id="265" r:id="rId45"/>
    <p:sldId id="351" r:id="rId46"/>
    <p:sldId id="271" r:id="rId47"/>
    <p:sldId id="352" r:id="rId48"/>
    <p:sldId id="286" r:id="rId49"/>
    <p:sldId id="303" r:id="rId50"/>
    <p:sldId id="353" r:id="rId51"/>
    <p:sldId id="276" r:id="rId52"/>
    <p:sldId id="319" r:id="rId53"/>
    <p:sldId id="321" r:id="rId54"/>
    <p:sldId id="320" r:id="rId55"/>
    <p:sldId id="324" r:id="rId56"/>
    <p:sldId id="322" r:id="rId57"/>
    <p:sldId id="323" r:id="rId58"/>
    <p:sldId id="325" r:id="rId59"/>
    <p:sldId id="354" r:id="rId60"/>
    <p:sldId id="355" r:id="rId61"/>
    <p:sldId id="356" r:id="rId62"/>
    <p:sldId id="282" r:id="rId63"/>
    <p:sldId id="304" r:id="rId64"/>
    <p:sldId id="327" r:id="rId65"/>
    <p:sldId id="328" r:id="rId66"/>
    <p:sldId id="288" r:id="rId67"/>
    <p:sldId id="358" r:id="rId68"/>
    <p:sldId id="357" r:id="rId69"/>
    <p:sldId id="359" r:id="rId70"/>
    <p:sldId id="283" r:id="rId71"/>
    <p:sldId id="360" r:id="rId72"/>
  </p:sldIdLst>
  <p:sldSz cx="12192000" cy="6858000"/>
  <p:notesSz cx="6858000" cy="9144000"/>
  <p:embeddedFontLst>
    <p:embeddedFont>
      <p:font typeface="Calibri" panose="020F0502020204030204" pitchFamily="34" charset="0"/>
      <p:regular r:id="rId74"/>
      <p:bold r:id="rId75"/>
      <p:italic r:id="rId76"/>
      <p:boldItalic r:id="rId77"/>
    </p:embeddedFont>
    <p:embeddedFont>
      <p:font typeface="Proxima Nova" panose="02000506030000020004" pitchFamily="2" charset="0"/>
      <p:regular r:id="rId78"/>
      <p:bold r:id="rId79"/>
      <p:italic r:id="rId80"/>
      <p:boldItalic r:id="rId8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D5C"/>
    <a:srgbClr val="90B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7"/>
  </p:normalViewPr>
  <p:slideViewPr>
    <p:cSldViewPr snapToGrid="0" snapToObjects="1">
      <p:cViewPr varScale="1">
        <p:scale>
          <a:sx n="103" d="100"/>
          <a:sy n="103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theme" Target="theme/theme1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font" Target="fonts/font4.fntdata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font" Target="fonts/font7.fntdata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font" Target="fonts/font2.fntdata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font" Target="fonts/font3.fntdata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61" Type="http://schemas.openxmlformats.org/officeDocument/2006/relationships/slide" Target="slides/slide53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4656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647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3407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133349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8453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9236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6858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83195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6057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7387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76837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6158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31862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7357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25846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46347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5857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6093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7846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21482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67471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476847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008425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00785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63588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84696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80333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933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18227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b73568fda_6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geb73568fda_6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675139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2431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11035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0" name="Google Shape;39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44620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08925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8580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10980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2938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4759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36051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751937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 dirty="0" err="1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Unsplash</a:t>
            </a:r>
            <a:r>
              <a:rPr lang="en-US" sz="1400" b="1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 photo 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600713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62916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 err="1"/>
              <a:t>Unsplash</a:t>
            </a:r>
            <a:r>
              <a:rPr lang="en-US" dirty="0"/>
              <a:t> photo </a:t>
            </a:r>
            <a:endParaRPr dirty="0"/>
          </a:p>
        </p:txBody>
      </p:sp>
      <p:sp>
        <p:nvSpPr>
          <p:cNvPr id="492" name="Google Shape;4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627664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338928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58251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421072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960023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570349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889420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7926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5850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327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143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430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b73568fda_0_1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eb73568fda_0_1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eb73568fda_0_1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9845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b73568fda_0_17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eb73568fda_0_17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3" name="Google Shape;93;geb73568fda_0_17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4" name="Google Shape;94;geb73568fda_0_1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eb73568fda_0_1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eb73568fda_0_1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3315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b73568fda_0_18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eb73568fda_0_18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geb73568fda_0_18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1" name="Google Shape;101;geb73568fda_0_1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eb73568fda_0_1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eb73568fda_0_1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2694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73568fda_0_18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73568fda_0_18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geb73568fda_0_1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eb73568fda_0_1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eb73568fda_0_1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5326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b73568fda_0_1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geb73568fda_0_1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eb73568fda_0_1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73568fda_0_1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eb73568fda_0_1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22806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b73568fda_0_20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eb73568fda_0_20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9" name="Google Shape;119;geb73568fda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73568fda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73568fda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5362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73568fda_0_2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73568fda_0_20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eb73568fda_0_20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geb73568fda_0_20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73568fda_0_2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eb73568fda_0_20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145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b73568fda_0_2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eb73568fda_0_2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geb73568fda_0_2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geb73568fda_0_2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geb73568fda_0_2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geb73568fda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73568fda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eb73568fda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9850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b73568fda_0_2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eb73568fda_0_2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eb73568fda_0_2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73568fda_0_2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30959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b73568fda_0_2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73568fda_0_22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eb73568fda_0_2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eb73568fda_0_2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eb73568fda_0_2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41770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b73568fda_0_23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eb73568fda_0_23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geb73568fda_0_2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eb73568fda_0_2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73568fda_0_2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9839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8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9157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681129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121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91427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165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3417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81257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357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300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892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b73568fda_0_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geb73568fda_0_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geb73568fda_0_1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eb73568fda_0_1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eb73568fda_0_1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84961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6057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0"/>
            <a:ext cx="5318096" cy="497044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1565851" y="5588751"/>
            <a:ext cx="9060400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3: Becoming One Through Marital Sexuality</a:t>
            </a: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436951" y="5349056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If you notice these trends, consider getting help.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61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Distractions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765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Distractions tend to affect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women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more than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men.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845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Thoughts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9571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Communication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Decision Making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Managing Sexual Differences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Intentionality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75349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154758" y="2126851"/>
            <a:ext cx="788236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Communication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008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Helpful Conversations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does/doesn’t feel good?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How often should we have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Who is initiating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are we okay/not okay with doing?</a:t>
            </a:r>
          </a:p>
        </p:txBody>
      </p:sp>
    </p:spTree>
    <p:extLst>
      <p:ext uri="{BB962C8B-B14F-4D97-AF65-F5344CB8AC3E}">
        <p14:creationId xmlns:p14="http://schemas.microsoft.com/office/powerpoint/2010/main" val="2395054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11425" y="2126851"/>
            <a:ext cx="776902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Decision Making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060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do not, in our counseling, enter the bedrooms of members of the church.”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President Boyd K. Packer</a:t>
            </a:r>
          </a:p>
        </p:txBody>
      </p:sp>
    </p:spTree>
    <p:extLst>
      <p:ext uri="{BB962C8B-B14F-4D97-AF65-F5344CB8AC3E}">
        <p14:creationId xmlns:p14="http://schemas.microsoft.com/office/powerpoint/2010/main" val="3287894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696915"/>
            <a:ext cx="10448682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Guiding Principles of Sexual Decision Making*</a:t>
            </a:r>
            <a:endParaRPr sz="4800" i="1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266092" y="2270407"/>
            <a:ext cx="9423905" cy="3890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strengthen our relationship with each other and with God?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we both agree about this aspect of our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reflect a positive and healthy attitude about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nurture the sexual needs of my spouse and myself?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2EE06-723F-45F9-BC59-A24A48B7663F}"/>
              </a:ext>
            </a:extLst>
          </p:cNvPr>
          <p:cNvSpPr txBox="1"/>
          <p:nvPr/>
        </p:nvSpPr>
        <p:spPr>
          <a:xfrm>
            <a:off x="2555157" y="6445469"/>
            <a:ext cx="6845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*Taken from Sexual Wholeness in Marriage, Busby, Carroll and Leavitt, p. 161 </a:t>
            </a:r>
          </a:p>
        </p:txBody>
      </p:sp>
    </p:spTree>
    <p:extLst>
      <p:ext uri="{BB962C8B-B14F-4D97-AF65-F5344CB8AC3E}">
        <p14:creationId xmlns:p14="http://schemas.microsoft.com/office/powerpoint/2010/main" val="90540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3055200" y="2126851"/>
            <a:ext cx="608160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Potential Discomfort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909984" y="2111393"/>
            <a:ext cx="1037190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Navigating Sexual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671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1816897"/>
            <a:ext cx="8264818" cy="3220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Focusing on the needs of your partner will increase your ability to listen to each other, work through differences and find sexual fulfillment.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664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Intentionality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5872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410097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What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benefits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could you see to planning time for sex?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1750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Mental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100" name="Picture 4" descr="man hugging woman">
            <a:extLst>
              <a:ext uri="{FF2B5EF4-FFF2-40B4-BE49-F238E27FC236}">
                <a16:creationId xmlns:a16="http://schemas.microsoft.com/office/drawing/2014/main" id="{72382811-41FC-48D0-87E7-98AD47255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5" y="11700"/>
            <a:ext cx="4578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093859" y="2126851"/>
            <a:ext cx="800415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6412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Stress/Mental Health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Trauma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Relationship Climate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812366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Stress/Mental Health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312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933720" y="2192496"/>
            <a:ext cx="632456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“Stress and sex do not mix. You simply cannot have a head full of 120 worries while also having great sex.”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Maj Wismann</a:t>
            </a:r>
          </a:p>
        </p:txBody>
      </p:sp>
    </p:spTree>
    <p:extLst>
      <p:ext uri="{BB962C8B-B14F-4D97-AF65-F5344CB8AC3E}">
        <p14:creationId xmlns:p14="http://schemas.microsoft.com/office/powerpoint/2010/main" val="779421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4834636" y="2126851"/>
            <a:ext cx="272192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707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39622" y="1675601"/>
            <a:ext cx="6057131" cy="30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declare the means by which mortal life is created to be divinely appointed.”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587;geb73568fda_6_41">
            <a:extLst>
              <a:ext uri="{FF2B5EF4-FFF2-40B4-BE49-F238E27FC236}">
                <a16:creationId xmlns:a16="http://schemas.microsoft.com/office/drawing/2014/main" id="{7FEC40C8-0CB6-4E57-AFE9-A5347C27437D}"/>
              </a:ext>
            </a:extLst>
          </p:cNvPr>
          <p:cNvSpPr txBox="1"/>
          <p:nvPr/>
        </p:nvSpPr>
        <p:spPr>
          <a:xfrm>
            <a:off x="3468636" y="4130836"/>
            <a:ext cx="5163574" cy="6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The Family Proclamation</a:t>
            </a:r>
            <a:endParaRPr sz="3200" i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386378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46036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 Statistics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286593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5278003" y="1847412"/>
            <a:ext cx="6095878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30% of women and 15% of men</a:t>
            </a:r>
          </a:p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experience sexual trauma, usually before the age of 30</a:t>
            </a:r>
          </a:p>
        </p:txBody>
      </p:sp>
    </p:spTree>
    <p:extLst>
      <p:ext uri="{BB962C8B-B14F-4D97-AF65-F5344CB8AC3E}">
        <p14:creationId xmlns:p14="http://schemas.microsoft.com/office/powerpoint/2010/main" val="1791329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622949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 mindful and supportive if your partner has past trauma.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908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552670" y="2126851"/>
            <a:ext cx="928585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Relationship Climate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744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2888088"/>
            <a:ext cx="9397246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A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negative relationship climate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is one that is filled with anger, mistrust, contention, disappointment, etc. 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4696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Intimacy, Trust and Safety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Real Goal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853825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99945" y="2126851"/>
            <a:ext cx="831159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Intimacy, Trust and Safety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5152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3033830"/>
            <a:ext cx="9397246" cy="7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Intimacy is more than just sex.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21300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495300" y="589489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7041641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0" y="240537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create safety and build trust in our marriages? 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harm the sense of safety and trust in our marriages?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94" name="Picture 2" descr="selective focus photography of couple hugging">
            <a:extLst>
              <a:ext uri="{FF2B5EF4-FFF2-40B4-BE49-F238E27FC236}">
                <a16:creationId xmlns:a16="http://schemas.microsoft.com/office/drawing/2014/main" id="{3F1A3D0C-7FBE-4EFB-BC8C-97901BBC1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00288" y="2126851"/>
            <a:ext cx="75913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Real Goal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8222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3209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2405751" y="2483427"/>
            <a:ext cx="7377098" cy="188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goal of sex is a </a:t>
            </a:r>
            <a:r>
              <a:rPr lang="en-US" sz="6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strong connection</a:t>
            </a:r>
            <a:r>
              <a:rPr lang="en-US" sz="600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.</a:t>
            </a:r>
            <a:endParaRPr sz="40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40568" y="2126851"/>
            <a:ext cx="81697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Permission to Talk About Sex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3314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Emotional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122" name="Picture 2" descr="man and woman sitting on cliff near body of water">
            <a:extLst>
              <a:ext uri="{FF2B5EF4-FFF2-40B4-BE49-F238E27FC236}">
                <a16:creationId xmlns:a16="http://schemas.microsoft.com/office/drawing/2014/main" id="{4D71E90E-0B11-4EBE-9332-D105AD659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5" y="0"/>
            <a:ext cx="4572000" cy="687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857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55;geb73568fda_6_14">
            <a:extLst>
              <a:ext uri="{FF2B5EF4-FFF2-40B4-BE49-F238E27FC236}">
                <a16:creationId xmlns:a16="http://schemas.microsoft.com/office/drawing/2014/main" id="{EABA0CFF-D636-4697-B50D-4275DA3703B9}"/>
              </a:ext>
            </a:extLst>
          </p:cNvPr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eb73568fda_6_33"/>
          <p:cNvSpPr/>
          <p:nvPr/>
        </p:nvSpPr>
        <p:spPr>
          <a:xfrm>
            <a:off x="480150" y="1410125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geb73568fda_6_33"/>
          <p:cNvSpPr txBox="1">
            <a:spLocks noGrp="1"/>
          </p:cNvSpPr>
          <p:nvPr>
            <p:ph type="title"/>
          </p:nvPr>
        </p:nvSpPr>
        <p:spPr>
          <a:xfrm>
            <a:off x="6756556" y="2322449"/>
            <a:ext cx="367695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100" dirty="0">
                <a:latin typeface="Proxima Nova"/>
                <a:ea typeface="Proxima Nova"/>
                <a:cs typeface="Proxima Nova"/>
                <a:sym typeface="Proxima Nova"/>
              </a:rPr>
              <a:t>Break Time!</a:t>
            </a:r>
            <a:endParaRPr sz="41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8" name="Google Shape;578;geb73568fda_6_33"/>
          <p:cNvSpPr/>
          <p:nvPr/>
        </p:nvSpPr>
        <p:spPr>
          <a:xfrm flipH="1">
            <a:off x="7699831" y="378498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69" y="1439740"/>
            <a:ext cx="4251555" cy="39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424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Physical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3410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-US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 four parts of the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Response Cycle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Desire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Arousal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Orgasm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3206176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7"/>
          <p:cNvSpPr txBox="1">
            <a:spLocks noGrp="1"/>
          </p:cNvSpPr>
          <p:nvPr>
            <p:ph type="title"/>
          </p:nvPr>
        </p:nvSpPr>
        <p:spPr>
          <a:xfrm>
            <a:off x="3372151" y="437153"/>
            <a:ext cx="5447698" cy="70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 dirty="0">
                <a:latin typeface="Proxima Nova" panose="020B0604020202020204" charset="0"/>
              </a:rPr>
              <a:t>Sexual Response Cycle</a:t>
            </a:r>
            <a:endParaRPr sz="3959" dirty="0">
              <a:latin typeface="Proxima Nova" panose="020B0604020202020204" charset="0"/>
            </a:endParaRPr>
          </a:p>
        </p:txBody>
      </p:sp>
      <p:cxnSp>
        <p:nvCxnSpPr>
          <p:cNvPr id="393" name="Google Shape;393;p37"/>
          <p:cNvCxnSpPr/>
          <p:nvPr/>
        </p:nvCxnSpPr>
        <p:spPr>
          <a:xfrm>
            <a:off x="2941359" y="1409192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883C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50" name="Picture 2" descr="Entry 6. Models of Sexual Arousal - Human Sexuality Class Reflection Journal">
            <a:extLst>
              <a:ext uri="{FF2B5EF4-FFF2-40B4-BE49-F238E27FC236}">
                <a16:creationId xmlns:a16="http://schemas.microsoft.com/office/drawing/2014/main" id="{F59AB0FC-AA88-4E69-A75D-F147BC4D9A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1"/>
          <a:stretch/>
        </p:blipFill>
        <p:spPr bwMode="auto">
          <a:xfrm>
            <a:off x="3784209" y="2214708"/>
            <a:ext cx="5820984" cy="358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4C4EF2-8BF9-4AE6-BB19-54B6B3B8031B}"/>
              </a:ext>
            </a:extLst>
          </p:cNvPr>
          <p:cNvSpPr txBox="1"/>
          <p:nvPr/>
        </p:nvSpPr>
        <p:spPr>
          <a:xfrm>
            <a:off x="2750234" y="2883918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Orgasm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4BD2A-A43E-42BE-8A01-C75E37698282}"/>
              </a:ext>
            </a:extLst>
          </p:cNvPr>
          <p:cNvSpPr txBox="1"/>
          <p:nvPr/>
        </p:nvSpPr>
        <p:spPr>
          <a:xfrm>
            <a:off x="2750233" y="3551754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Arousal</a:t>
            </a:r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E2A81-2533-4B3C-B54F-2F2A74BAABF3}"/>
              </a:ext>
            </a:extLst>
          </p:cNvPr>
          <p:cNvSpPr txBox="1"/>
          <p:nvPr/>
        </p:nvSpPr>
        <p:spPr>
          <a:xfrm>
            <a:off x="2750234" y="4322442"/>
            <a:ext cx="1033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Desire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684495" y="2126851"/>
            <a:ext cx="882288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Common Cycle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941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Additional Steps </a:t>
            </a:r>
            <a:b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for Women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Decide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Connect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Non-sexual Touch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7858830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Paths to Orgasm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1921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4" y="33725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“…the clitoris has the same number of nerve endings as does the penis but is only one-tenth the size…the walls of the vagina [are] not endowed with sensitive nerve endings.”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Tim &amp; Beverly LaHaye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The Act of Marriage, p. 11</a:t>
            </a:r>
          </a:p>
        </p:txBody>
      </p:sp>
    </p:spTree>
    <p:extLst>
      <p:ext uri="{BB962C8B-B14F-4D97-AF65-F5344CB8AC3E}">
        <p14:creationId xmlns:p14="http://schemas.microsoft.com/office/powerpoint/2010/main" val="42468028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199" y="2225367"/>
            <a:ext cx="6113545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“For the woman, the key to orgasmic success is the clitoris. Every orgasm that occurs in a woman is clitoral.  Women are unable to climax without direct or indirect stimulation of the clitoris.”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Robert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Stahmann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Becoming One, p. 18</a:t>
            </a:r>
          </a:p>
        </p:txBody>
      </p:sp>
    </p:spTree>
    <p:extLst>
      <p:ext uri="{BB962C8B-B14F-4D97-AF65-F5344CB8AC3E}">
        <p14:creationId xmlns:p14="http://schemas.microsoft.com/office/powerpoint/2010/main" val="995764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“literally double your sexual pleasure: You get satisfaction not only from your own sexual response but from your partner’s as well…love  and concern for one’s partner shifts the focus away from the self in a sexual relationship and toward the other to bring sexual satisfaction to both men and women.”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531486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Waite and Gallagher, 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Case for Marriage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7AD21-F51D-4804-A9E1-C85D4EFC99C5}"/>
              </a:ext>
            </a:extLst>
          </p:cNvPr>
          <p:cNvSpPr txBox="1"/>
          <p:nvPr/>
        </p:nvSpPr>
        <p:spPr>
          <a:xfrm>
            <a:off x="4619092" y="1804965"/>
            <a:ext cx="3615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Selfless intimacy can…</a:t>
            </a:r>
          </a:p>
        </p:txBody>
      </p:sp>
    </p:spTree>
    <p:extLst>
      <p:ext uri="{BB962C8B-B14F-4D97-AF65-F5344CB8AC3E}">
        <p14:creationId xmlns:p14="http://schemas.microsoft.com/office/powerpoint/2010/main" val="20255680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Expectations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7544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020985"/>
            <a:ext cx="8404379" cy="306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Discussing your sexual expectations together is part of being intentional and creating oneness.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7247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6" name="Picture 2" descr="man and woman kissing during daytime">
            <a:extLst>
              <a:ext uri="{FF2B5EF4-FFF2-40B4-BE49-F238E27FC236}">
                <a16:creationId xmlns:a16="http://schemas.microsoft.com/office/drawing/2014/main" id="{76BD0583-EF9A-477C-8BF1-FFF23E4B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" y="117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616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Birth Control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5244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 txBox="1"/>
          <p:nvPr/>
        </p:nvSpPr>
        <p:spPr>
          <a:xfrm>
            <a:off x="2802750" y="5044440"/>
            <a:ext cx="6586500" cy="12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“When to have a child and how many children to have are private decisions to be made between a husband and wife and the Lord.”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600" i="1" dirty="0">
                <a:latin typeface="Calibri" panose="020F0502020204030204" pitchFamily="34" charset="0"/>
              </a:rPr>
              <a:t>-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Elder Neil L. Anderson</a:t>
            </a:r>
            <a:endParaRPr sz="54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43"/>
          <p:cNvCxnSpPr/>
          <p:nvPr/>
        </p:nvCxnSpPr>
        <p:spPr>
          <a:xfrm>
            <a:off x="2802750" y="650428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D7B8F0-C86A-4E5F-B397-FEE3FB84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53710"/>
            <a:ext cx="71628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Spiritual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3193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Purpose of Sex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764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1540966"/>
            <a:ext cx="6064308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“Such an act of love between a man and a woman is—or certainly was ordained to be—a symbol of total union. . . And the external symbol of that union, the physical manifestation of what is a far deeper spiritual and metaphysical bonding, is the physical blending that is part of—indeed, a most beautiful and gratifying expression of—that larger, more complete union of eternal purpose and promise.”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750263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Elder Jeffrey R. Holland</a:t>
            </a:r>
          </a:p>
        </p:txBody>
      </p:sp>
    </p:spTree>
    <p:extLst>
      <p:ext uri="{BB962C8B-B14F-4D97-AF65-F5344CB8AC3E}">
        <p14:creationId xmlns:p14="http://schemas.microsoft.com/office/powerpoint/2010/main" val="7135653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8;p39">
            <a:extLst>
              <a:ext uri="{FF2B5EF4-FFF2-40B4-BE49-F238E27FC236}">
                <a16:creationId xmlns:a16="http://schemas.microsoft.com/office/drawing/2014/main" id="{33D10A53-1982-4879-989B-D8087EBDC187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410284" y="2784900"/>
            <a:ext cx="528066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Benefits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of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Sanctifying Sex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5981700" y="2605801"/>
            <a:ext cx="5685716" cy="2000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frequency of sex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Greater sexual satisfaction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marital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0340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599017"/>
            <a:ext cx="8404379" cy="165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dirty="0">
                <a:solidFill>
                  <a:schemeClr val="dk1"/>
                </a:solidFill>
                <a:latin typeface="Proxima Nova" panose="020B0604020202020204" charset="0"/>
                <a:cs typeface="Calibri"/>
                <a:sym typeface="Calibri"/>
              </a:rPr>
              <a:t>The spiritual side of sex is like a “runner’s high.”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510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Spiritual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kumimoji="0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2" name="Picture 4" descr="white concrete building under white sky during daytime">
            <a:extLst>
              <a:ext uri="{FF2B5EF4-FFF2-40B4-BE49-F238E27FC236}">
                <a16:creationId xmlns:a16="http://schemas.microsoft.com/office/drawing/2014/main" id="{8147F53B-E6AD-4FBF-9D47-142A3FCF5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5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5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687545" y="2358483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Conclusion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198480" y="3329804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4;p41">
            <a:extLst>
              <a:ext uri="{FF2B5EF4-FFF2-40B4-BE49-F238E27FC236}">
                <a16:creationId xmlns:a16="http://schemas.microsoft.com/office/drawing/2014/main" id="{FB0091D7-F047-4D54-A6B8-922404E3EEF4}"/>
              </a:ext>
            </a:extLst>
          </p:cNvPr>
          <p:cNvSpPr txBox="1"/>
          <p:nvPr/>
        </p:nvSpPr>
        <p:spPr>
          <a:xfrm>
            <a:off x="5646813" y="3932298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John Gottman</a:t>
            </a: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1443437"/>
            <a:ext cx="5288560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“Great sex is not rocket science. By being good friends, by being affectionate…, and by talking openly about sex, couples can build a thriving relationship inside and outside of the bedroom.”</a:t>
            </a:r>
          </a:p>
        </p:txBody>
      </p:sp>
    </p:spTree>
    <p:extLst>
      <p:ext uri="{BB962C8B-B14F-4D97-AF65-F5344CB8AC3E}">
        <p14:creationId xmlns:p14="http://schemas.microsoft.com/office/powerpoint/2010/main" val="41408475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3113713"/>
            <a:ext cx="7832758" cy="65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most important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sex organ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66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729994" y="2372930"/>
            <a:ext cx="32850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Incorrect Beliefs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Distractions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Thoughts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286694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4124327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Incorrect Beliefs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335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5374</TotalTime>
  <Words>5190</Words>
  <Application>Microsoft Macintosh PowerPoint</Application>
  <PresentationFormat>Widescreen</PresentationFormat>
  <Paragraphs>331</Paragraphs>
  <Slides>64</Slides>
  <Notes>64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64</vt:i4>
      </vt:variant>
    </vt:vector>
  </HeadingPairs>
  <TitlesOfParts>
    <vt:vector size="76" baseType="lpstr">
      <vt:lpstr>Proxima Nova</vt:lpstr>
      <vt:lpstr>Times New Roman</vt:lpstr>
      <vt:lpstr>Calibri</vt:lpstr>
      <vt:lpstr>Arial</vt:lpstr>
      <vt:lpstr>Office Theme</vt:lpstr>
      <vt:lpstr>Simple Light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PowerPoint Presentation</vt:lpstr>
      <vt:lpstr>Potential Discomfort</vt:lpstr>
      <vt:lpstr>PowerPoint Presentation</vt:lpstr>
      <vt:lpstr>Permission to Talk About Sex</vt:lpstr>
      <vt:lpstr>Components of  Sexual Wholeness</vt:lpstr>
      <vt:lpstr>Mental Dimension</vt:lpstr>
      <vt:lpstr>PowerPoint Presentation</vt:lpstr>
      <vt:lpstr>Mental Barriers</vt:lpstr>
      <vt:lpstr>Incorrect Beliefs</vt:lpstr>
      <vt:lpstr>PowerPoint Presentation</vt:lpstr>
      <vt:lpstr>Distractions</vt:lpstr>
      <vt:lpstr>PowerPoint Presentation</vt:lpstr>
      <vt:lpstr>Negative Thoughts</vt:lpstr>
      <vt:lpstr>Mental Expanders</vt:lpstr>
      <vt:lpstr>Sexual Communication</vt:lpstr>
      <vt:lpstr>Helpful Conversations</vt:lpstr>
      <vt:lpstr>Sexual Decision Making</vt:lpstr>
      <vt:lpstr>PowerPoint Presentation</vt:lpstr>
      <vt:lpstr>PowerPoint Presentation</vt:lpstr>
      <vt:lpstr>Navigating Sexual Differences</vt:lpstr>
      <vt:lpstr>PowerPoint Presentation</vt:lpstr>
      <vt:lpstr>Sexual Intentionality</vt:lpstr>
      <vt:lpstr>PowerPoint Presentation</vt:lpstr>
      <vt:lpstr>PowerPoint Presentation</vt:lpstr>
      <vt:lpstr>Emotional Dimension</vt:lpstr>
      <vt:lpstr>Emotional Barriers</vt:lpstr>
      <vt:lpstr>Stress/Mental Health</vt:lpstr>
      <vt:lpstr>PowerPoint Presentation</vt:lpstr>
      <vt:lpstr>Trauma</vt:lpstr>
      <vt:lpstr>Trauma Statistics</vt:lpstr>
      <vt:lpstr>PowerPoint Presentation</vt:lpstr>
      <vt:lpstr>Negative Relationship Climate</vt:lpstr>
      <vt:lpstr>PowerPoint Presentation</vt:lpstr>
      <vt:lpstr>Emotional Expanders</vt:lpstr>
      <vt:lpstr>Intimacy, Trust and Safety</vt:lpstr>
      <vt:lpstr>PowerPoint Presentation</vt:lpstr>
      <vt:lpstr>PowerPoint Presentation</vt:lpstr>
      <vt:lpstr>The Real Goal</vt:lpstr>
      <vt:lpstr>PowerPoint Presentation</vt:lpstr>
      <vt:lpstr>PowerPoint Presentation</vt:lpstr>
      <vt:lpstr>Break Time!</vt:lpstr>
      <vt:lpstr>Physical Dimension</vt:lpstr>
      <vt:lpstr>The four parts of the Sexual Response Cycle</vt:lpstr>
      <vt:lpstr>Sexual Response Cycle</vt:lpstr>
      <vt:lpstr>Common Cycle Differences</vt:lpstr>
      <vt:lpstr>Additional Steps  for Women</vt:lpstr>
      <vt:lpstr>Paths to Orgasm</vt:lpstr>
      <vt:lpstr>PowerPoint Presentation</vt:lpstr>
      <vt:lpstr>PowerPoint Presentation</vt:lpstr>
      <vt:lpstr>PowerPoint Presentation</vt:lpstr>
      <vt:lpstr>Sexual Expectations</vt:lpstr>
      <vt:lpstr>PowerPoint Presentation</vt:lpstr>
      <vt:lpstr>PowerPoint Presentation</vt:lpstr>
      <vt:lpstr>Birth Control</vt:lpstr>
      <vt:lpstr>PowerPoint Presentation</vt:lpstr>
      <vt:lpstr>Spiritual Dimension</vt:lpstr>
      <vt:lpstr>The Purpose of Sex</vt:lpstr>
      <vt:lpstr>PowerPoint Presentation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50</cp:revision>
  <dcterms:modified xsi:type="dcterms:W3CDTF">2022-09-09T17:26:17Z</dcterms:modified>
</cp:coreProperties>
</file>