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7" r:id="rId3"/>
    <p:sldMasterId id="2147483689" r:id="rId4"/>
  </p:sldMasterIdLst>
  <p:notesMasterIdLst>
    <p:notesMasterId r:id="rId29"/>
  </p:notesMasterIdLst>
  <p:sldIdLst>
    <p:sldId id="256" r:id="rId5"/>
    <p:sldId id="287" r:id="rId6"/>
    <p:sldId id="257" r:id="rId7"/>
    <p:sldId id="258" r:id="rId8"/>
    <p:sldId id="288" r:id="rId9"/>
    <p:sldId id="260" r:id="rId10"/>
    <p:sldId id="262" r:id="rId11"/>
    <p:sldId id="263" r:id="rId12"/>
    <p:sldId id="264" r:id="rId13"/>
    <p:sldId id="265" r:id="rId14"/>
    <p:sldId id="267" r:id="rId15"/>
    <p:sldId id="268" r:id="rId16"/>
    <p:sldId id="269" r:id="rId17"/>
    <p:sldId id="270" r:id="rId18"/>
    <p:sldId id="271" r:id="rId19"/>
    <p:sldId id="272" r:id="rId20"/>
    <p:sldId id="289" r:id="rId21"/>
    <p:sldId id="274" r:id="rId22"/>
    <p:sldId id="276" r:id="rId23"/>
    <p:sldId id="277" r:id="rId24"/>
    <p:sldId id="282" r:id="rId25"/>
    <p:sldId id="283" r:id="rId26"/>
    <p:sldId id="290" r:id="rId27"/>
    <p:sldId id="286" r:id="rId28"/>
  </p:sldIdLst>
  <p:sldSz cx="12192000" cy="6858000"/>
  <p:notesSz cx="6858000" cy="9144000"/>
  <p:embeddedFontLst>
    <p:embeddedFont>
      <p:font typeface="Proxima Nova" panose="02000506030000020004" pitchFamily="2"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hvVckgMtv4AHe4fIpHSx8xDFgU/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DC9D-EFCB-409E-93E4-BBC69293770D}">
  <a:tblStyle styleId="{7DF1DC9D-EFCB-409E-93E4-BBC69293770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4653"/>
  </p:normalViewPr>
  <p:slideViewPr>
    <p:cSldViewPr snapToGrid="0">
      <p:cViewPr varScale="1">
        <p:scale>
          <a:sx n="113" d="100"/>
          <a:sy n="113" d="100"/>
        </p:scale>
        <p:origin x="6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4.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3.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2.fntdata"/><Relationship Id="rId44"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1.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eb73568fd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8" name="Google Shape;338;geb73568fd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eb73568fda_5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How does understanding this change your perspective on marital decision making?</a:t>
            </a:r>
            <a:endParaRPr/>
          </a:p>
        </p:txBody>
      </p:sp>
      <p:sp>
        <p:nvSpPr>
          <p:cNvPr id="413" name="Google Shape;413;geb73568fda_5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eb73568fda_5_6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430" name="Google Shape;430;geb73568fda_5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eb73568fda_5_6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40" name="Google Shape;440;geb73568fda_5_6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b73568fda_5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What could be dangerous about going into marriage “half-hearted?”</a:t>
            </a: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9" name="Google Shape;449;geb73568fda_5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eb73568fda_5_8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59" name="Google Shape;459;geb73568fda_5_8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eb73568fda_5_8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68" name="Google Shape;468;geb73568fda_5_8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eb73568fda_5_9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7" name="Google Shape;477;geb73568fda_5_9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817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eb73568fda_5_9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93" name="Google Shape;493;geb73568fda_5_9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eb73568fda_5_9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11" name="Google Shape;511;geb73568fda_5_9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922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eb73568fda_5_9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0" name="Google Shape;520;geb73568fda_5_9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eb73568fda_6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62" name="Google Shape;562;geb73568fda_6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38132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6751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b73568fda_0_1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5" name="Google Shape;345;geb73568fda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73568fda_0_3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73568fda_0_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49365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b73568fda_0_4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Can you think of some general cultural traditions (current and historical) that don’t view women as equal? </a:t>
            </a:r>
            <a:endParaRPr sz="1400" b="1">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Can you think of any of the teachings of our faith that have sometimes been misunderstood to see women as less than equal? </a:t>
            </a:r>
            <a:endParaRPr sz="1400" b="1">
              <a:solidFill>
                <a:schemeClr val="dk1"/>
              </a:solidFill>
              <a:latin typeface="Calibri"/>
              <a:ea typeface="Calibri"/>
              <a:cs typeface="Calibri"/>
              <a:sym typeface="Calibri"/>
            </a:endParaRPr>
          </a:p>
        </p:txBody>
      </p:sp>
      <p:sp>
        <p:nvSpPr>
          <p:cNvPr id="370" name="Google Shape;370;geb73568fda_0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eb73568fda_5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7" name="Google Shape;387;geb73568fda_5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73568fda_5_1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395" name="Google Shape;395;geb73568fda_5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eb73568fda_5_1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4" name="Google Shape;404;geb73568fda_5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
        <p:nvSpPr>
          <p:cNvPr id="87" name="Google Shape;87;geb73568fda_0_17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geb73568fda_0_17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9" name="Google Shape;89;geb73568fda_0_17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geb73568fda_0_175"/>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 name="Google Shape;92;geb73568fda_0_175"/>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93" name="Google Shape;93;geb73568fda_0_17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4" name="Google Shape;94;geb73568fda_0_17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geb73568fda_0_17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geb73568fda_0_17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geb73568fda_0_18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 name="Google Shape;99;geb73568fda_0_18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0" name="Google Shape;100;geb73568fda_0_18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1" name="Google Shape;101;geb73568fda_0_1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 name="Google Shape;102;geb73568fda_0_1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 name="Google Shape;103;geb73568fda_0_1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geb73568fda_0_18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geb73568fda_0_18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7" name="Google Shape;107;geb73568fda_0_1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 name="Google Shape;108;geb73568fda_0_1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9" name="Google Shape;109;geb73568fda_0_1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geb73568fda_0_1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 name="Google Shape;112;geb73568fda_0_1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3" name="Google Shape;113;geb73568fda_0_1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 name="Google Shape;114;geb73568fda_0_1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5" name="Google Shape;115;geb73568fda_0_1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geb73568fda_0_2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8" name="Google Shape;118;geb73568fda_0_2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19" name="Google Shape;119;geb73568fda_0_2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0" name="Google Shape;120;geb73568fda_0_2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1" name="Google Shape;121;geb73568fda_0_2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geb73568fda_0_2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geb73568fda_0_207"/>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5" name="Google Shape;125;geb73568fda_0_207"/>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6" name="Google Shape;126;geb73568fda_0_2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7" name="Google Shape;127;geb73568fda_0_2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8" name="Google Shape;128;geb73568fda_0_2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geb73568fda_0_214"/>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1" name="Google Shape;131;geb73568fda_0_214"/>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2" name="Google Shape;132;geb73568fda_0_214"/>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3" name="Google Shape;133;geb73568fda_0_214"/>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4" name="Google Shape;134;geb73568fda_0_214"/>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5" name="Google Shape;135;geb73568fda_0_2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geb73568fda_0_2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geb73568fda_0_2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geb73568fda_0_2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0" name="Google Shape;140;geb73568fda_0_2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1" name="Google Shape;141;geb73568fda_0_2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2" name="Google Shape;142;geb73568fda_0_2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geb73568fda_0_2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5" name="Google Shape;145;geb73568fda_0_22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46" name="Google Shape;146;geb73568fda_0_22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7" name="Google Shape;147;geb73568fda_0_22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8" name="Google Shape;148;geb73568fda_0_2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geb73568fda_0_23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1" name="Google Shape;151;geb73568fda_0_23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52" name="Google Shape;152;geb73568fda_0_23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3" name="Google Shape;153;geb73568fda_0_23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4" name="Google Shape;154;geb73568fda_0_23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2"/>
        <p:cNvGrpSpPr/>
        <p:nvPr/>
      </p:nvGrpSpPr>
      <p:grpSpPr>
        <a:xfrm>
          <a:off x="0" y="0"/>
          <a:ext cx="0" cy="0"/>
          <a:chOff x="0" y="0"/>
          <a:chExt cx="0" cy="0"/>
        </a:xfrm>
      </p:grpSpPr>
      <p:sp>
        <p:nvSpPr>
          <p:cNvPr id="193" name="Google Shape;193;geb73568fda_5_6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4" name="Google Shape;194;geb73568fda_5_6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5" name="Google Shape;195;geb73568fda_5_6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6"/>
        <p:cNvGrpSpPr/>
        <p:nvPr/>
      </p:nvGrpSpPr>
      <p:grpSpPr>
        <a:xfrm>
          <a:off x="0" y="0"/>
          <a:ext cx="0" cy="0"/>
          <a:chOff x="0" y="0"/>
          <a:chExt cx="0" cy="0"/>
        </a:xfrm>
      </p:grpSpPr>
      <p:sp>
        <p:nvSpPr>
          <p:cNvPr id="197" name="Google Shape;197;geb73568fda_5_630"/>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8" name="Google Shape;198;geb73568fda_5_630"/>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199" name="Google Shape;199;geb73568fda_5_630"/>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0" name="Google Shape;200;geb73568fda_5_63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1" name="Google Shape;201;geb73568fda_5_63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2" name="Google Shape;202;geb73568fda_5_63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3"/>
        <p:cNvGrpSpPr/>
        <p:nvPr/>
      </p:nvGrpSpPr>
      <p:grpSpPr>
        <a:xfrm>
          <a:off x="0" y="0"/>
          <a:ext cx="0" cy="0"/>
          <a:chOff x="0" y="0"/>
          <a:chExt cx="0" cy="0"/>
        </a:xfrm>
      </p:grpSpPr>
      <p:sp>
        <p:nvSpPr>
          <p:cNvPr id="204" name="Google Shape;204;geb73568fda_5_637"/>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5" name="Google Shape;205;geb73568fda_5_637"/>
          <p:cNvSpPr>
            <a:spLocks noGrp="1"/>
          </p:cNvSpPr>
          <p:nvPr>
            <p:ph type="pic" idx="2"/>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1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06" name="Google Shape;206;geb73568fda_5_637"/>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7" name="Google Shape;207;geb73568fda_5_63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8" name="Google Shape;208;geb73568fda_5_63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9" name="Google Shape;209;geb73568fda_5_63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0"/>
        <p:cNvGrpSpPr/>
        <p:nvPr/>
      </p:nvGrpSpPr>
      <p:grpSpPr>
        <a:xfrm>
          <a:off x="0" y="0"/>
          <a:ext cx="0" cy="0"/>
          <a:chOff x="0" y="0"/>
          <a:chExt cx="0" cy="0"/>
        </a:xfrm>
      </p:grpSpPr>
      <p:sp>
        <p:nvSpPr>
          <p:cNvPr id="211" name="Google Shape;211;geb73568fda_5_644"/>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2" name="Google Shape;212;geb73568fda_5_64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13" name="Google Shape;213;geb73568fda_5_64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4" name="Google Shape;214;geb73568fda_5_64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5" name="Google Shape;215;geb73568fda_5_6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6"/>
        <p:cNvGrpSpPr/>
        <p:nvPr/>
      </p:nvGrpSpPr>
      <p:grpSpPr>
        <a:xfrm>
          <a:off x="0" y="0"/>
          <a:ext cx="0" cy="0"/>
          <a:chOff x="0" y="0"/>
          <a:chExt cx="0" cy="0"/>
        </a:xfrm>
      </p:grpSpPr>
      <p:sp>
        <p:nvSpPr>
          <p:cNvPr id="217" name="Google Shape;217;geb73568fda_5_65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8" name="Google Shape;218;geb73568fda_5_65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19" name="Google Shape;219;geb73568fda_5_65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0" name="Google Shape;220;geb73568fda_5_65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1" name="Google Shape;221;geb73568fda_5_65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2"/>
        <p:cNvGrpSpPr/>
        <p:nvPr/>
      </p:nvGrpSpPr>
      <p:grpSpPr>
        <a:xfrm>
          <a:off x="0" y="0"/>
          <a:ext cx="0" cy="0"/>
          <a:chOff x="0" y="0"/>
          <a:chExt cx="0" cy="0"/>
        </a:xfrm>
      </p:grpSpPr>
      <p:sp>
        <p:nvSpPr>
          <p:cNvPr id="223" name="Google Shape;223;geb73568fda_5_65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4" name="Google Shape;224;geb73568fda_5_656"/>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25" name="Google Shape;225;geb73568fda_5_65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6" name="Google Shape;226;geb73568fda_5_65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7" name="Google Shape;227;geb73568fda_5_65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28"/>
        <p:cNvGrpSpPr/>
        <p:nvPr/>
      </p:nvGrpSpPr>
      <p:grpSpPr>
        <a:xfrm>
          <a:off x="0" y="0"/>
          <a:ext cx="0" cy="0"/>
          <a:chOff x="0" y="0"/>
          <a:chExt cx="0" cy="0"/>
        </a:xfrm>
      </p:grpSpPr>
      <p:sp>
        <p:nvSpPr>
          <p:cNvPr id="229" name="Google Shape;229;geb73568fda_5_66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0" name="Google Shape;230;geb73568fda_5_66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1" name="Google Shape;231;geb73568fda_5_66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2" name="Google Shape;232;geb73568fda_5_66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3" name="Google Shape;233;geb73568fda_5_66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4" name="Google Shape;234;geb73568fda_5_66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2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35"/>
        <p:cNvGrpSpPr/>
        <p:nvPr/>
      </p:nvGrpSpPr>
      <p:grpSpPr>
        <a:xfrm>
          <a:off x="0" y="0"/>
          <a:ext cx="0" cy="0"/>
          <a:chOff x="0" y="0"/>
          <a:chExt cx="0" cy="0"/>
        </a:xfrm>
      </p:grpSpPr>
      <p:sp>
        <p:nvSpPr>
          <p:cNvPr id="236" name="Google Shape;236;geb73568fda_5_66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7" name="Google Shape;237;geb73568fda_5_669"/>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38" name="Google Shape;238;geb73568fda_5_669"/>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9" name="Google Shape;239;geb73568fda_5_669"/>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40" name="Google Shape;240;geb73568fda_5_669"/>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41" name="Google Shape;241;geb73568fda_5_66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2" name="Google Shape;242;geb73568fda_5_66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3" name="Google Shape;243;geb73568fda_5_66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4"/>
        <p:cNvGrpSpPr/>
        <p:nvPr/>
      </p:nvGrpSpPr>
      <p:grpSpPr>
        <a:xfrm>
          <a:off x="0" y="0"/>
          <a:ext cx="0" cy="0"/>
          <a:chOff x="0" y="0"/>
          <a:chExt cx="0" cy="0"/>
        </a:xfrm>
      </p:grpSpPr>
      <p:sp>
        <p:nvSpPr>
          <p:cNvPr id="245" name="Google Shape;245;geb73568fda_5_67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6" name="Google Shape;246;geb73568fda_5_67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7" name="Google Shape;247;geb73568fda_5_67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8" name="Google Shape;248;geb73568fda_5_67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49"/>
        <p:cNvGrpSpPr/>
        <p:nvPr/>
      </p:nvGrpSpPr>
      <p:grpSpPr>
        <a:xfrm>
          <a:off x="0" y="0"/>
          <a:ext cx="0" cy="0"/>
          <a:chOff x="0" y="0"/>
          <a:chExt cx="0" cy="0"/>
        </a:xfrm>
      </p:grpSpPr>
      <p:sp>
        <p:nvSpPr>
          <p:cNvPr id="250" name="Google Shape;250;geb73568fda_5_68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1" name="Google Shape;251;geb73568fda_5_68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2" name="Google Shape;252;geb73568fda_5_6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3" name="Google Shape;253;geb73568fda_5_6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4" name="Google Shape;254;geb73568fda_5_6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55"/>
        <p:cNvGrpSpPr/>
        <p:nvPr/>
      </p:nvGrpSpPr>
      <p:grpSpPr>
        <a:xfrm>
          <a:off x="0" y="0"/>
          <a:ext cx="0" cy="0"/>
          <a:chOff x="0" y="0"/>
          <a:chExt cx="0" cy="0"/>
        </a:xfrm>
      </p:grpSpPr>
      <p:sp>
        <p:nvSpPr>
          <p:cNvPr id="256" name="Google Shape;256;geb73568fda_5_689"/>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7" name="Google Shape;257;geb73568fda_5_689"/>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8" name="Google Shape;258;geb73568fda_5_6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9" name="Google Shape;259;geb73568fda_5_6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0" name="Google Shape;260;geb73568fda_5_6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7"/>
        <p:cNvGrpSpPr/>
        <p:nvPr/>
      </p:nvGrpSpPr>
      <p:grpSpPr>
        <a:xfrm>
          <a:off x="0" y="0"/>
          <a:ext cx="0" cy="0"/>
          <a:chOff x="0" y="0"/>
          <a:chExt cx="0" cy="0"/>
        </a:xfrm>
      </p:grpSpPr>
      <p:sp>
        <p:nvSpPr>
          <p:cNvPr id="268" name="Google Shape;268;geb73568fda_5_8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9" name="Google Shape;269;geb73568fda_5_8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0" name="Google Shape;270;geb73568fda_5_8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1"/>
        <p:cNvGrpSpPr/>
        <p:nvPr/>
      </p:nvGrpSpPr>
      <p:grpSpPr>
        <a:xfrm>
          <a:off x="0" y="0"/>
          <a:ext cx="0" cy="0"/>
          <a:chOff x="0" y="0"/>
          <a:chExt cx="0" cy="0"/>
        </a:xfrm>
      </p:grpSpPr>
      <p:sp>
        <p:nvSpPr>
          <p:cNvPr id="272" name="Google Shape;272;geb73568fda_5_805"/>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3" name="Google Shape;273;geb73568fda_5_805"/>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274" name="Google Shape;274;geb73568fda_5_80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75" name="Google Shape;275;geb73568fda_5_8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6" name="Google Shape;276;geb73568fda_5_8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7" name="Google Shape;277;geb73568fda_5_8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8"/>
        <p:cNvGrpSpPr/>
        <p:nvPr/>
      </p:nvGrpSpPr>
      <p:grpSpPr>
        <a:xfrm>
          <a:off x="0" y="0"/>
          <a:ext cx="0" cy="0"/>
          <a:chOff x="0" y="0"/>
          <a:chExt cx="0" cy="0"/>
        </a:xfrm>
      </p:grpSpPr>
      <p:sp>
        <p:nvSpPr>
          <p:cNvPr id="279" name="Google Shape;279;geb73568fda_5_8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0" name="Google Shape;280;geb73568fda_5_8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1" name="Google Shape;281;geb73568fda_5_8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2" name="Google Shape;282;geb73568fda_5_8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3"/>
        <p:cNvGrpSpPr/>
        <p:nvPr/>
      </p:nvGrpSpPr>
      <p:grpSpPr>
        <a:xfrm>
          <a:off x="0" y="0"/>
          <a:ext cx="0" cy="0"/>
          <a:chOff x="0" y="0"/>
          <a:chExt cx="0" cy="0"/>
        </a:xfrm>
      </p:grpSpPr>
      <p:sp>
        <p:nvSpPr>
          <p:cNvPr id="284" name="Google Shape;284;geb73568fda_5_8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5" name="Google Shape;285;geb73568fda_5_8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86" name="Google Shape;286;geb73568fda_5_8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7" name="Google Shape;287;geb73568fda_5_8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8" name="Google Shape;288;geb73568fda_5_8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9"/>
        <p:cNvGrpSpPr/>
        <p:nvPr/>
      </p:nvGrpSpPr>
      <p:grpSpPr>
        <a:xfrm>
          <a:off x="0" y="0"/>
          <a:ext cx="0" cy="0"/>
          <a:chOff x="0" y="0"/>
          <a:chExt cx="0" cy="0"/>
        </a:xfrm>
      </p:grpSpPr>
      <p:sp>
        <p:nvSpPr>
          <p:cNvPr id="290" name="Google Shape;290;geb73568fda_5_82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1" name="Google Shape;291;geb73568fda_5_82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92" name="Google Shape;292;geb73568fda_5_8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3" name="Google Shape;293;geb73568fda_5_8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4" name="Google Shape;294;geb73568fda_5_8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5"/>
        <p:cNvGrpSpPr/>
        <p:nvPr/>
      </p:nvGrpSpPr>
      <p:grpSpPr>
        <a:xfrm>
          <a:off x="0" y="0"/>
          <a:ext cx="0" cy="0"/>
          <a:chOff x="0" y="0"/>
          <a:chExt cx="0" cy="0"/>
        </a:xfrm>
      </p:grpSpPr>
      <p:sp>
        <p:nvSpPr>
          <p:cNvPr id="296" name="Google Shape;296;geb73568fda_5_82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7" name="Google Shape;297;geb73568fda_5_82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98" name="Google Shape;298;geb73568fda_5_82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9" name="Google Shape;299;geb73568fda_5_82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0" name="Google Shape;300;geb73568fda_5_8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0" name="Google Shape;30;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1" name="Google Shape;3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1"/>
        <p:cNvGrpSpPr/>
        <p:nvPr/>
      </p:nvGrpSpPr>
      <p:grpSpPr>
        <a:xfrm>
          <a:off x="0" y="0"/>
          <a:ext cx="0" cy="0"/>
          <a:chOff x="0" y="0"/>
          <a:chExt cx="0" cy="0"/>
        </a:xfrm>
      </p:grpSpPr>
      <p:sp>
        <p:nvSpPr>
          <p:cNvPr id="302" name="Google Shape;302;geb73568fda_5_83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3" name="Google Shape;303;geb73568fda_5_835"/>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4" name="Google Shape;304;geb73568fda_5_835"/>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5" name="Google Shape;305;geb73568fda_5_83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6" name="Google Shape;306;geb73568fda_5_83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7" name="Google Shape;307;geb73568fda_5_83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08"/>
        <p:cNvGrpSpPr/>
        <p:nvPr/>
      </p:nvGrpSpPr>
      <p:grpSpPr>
        <a:xfrm>
          <a:off x="0" y="0"/>
          <a:ext cx="0" cy="0"/>
          <a:chOff x="0" y="0"/>
          <a:chExt cx="0" cy="0"/>
        </a:xfrm>
      </p:grpSpPr>
      <p:sp>
        <p:nvSpPr>
          <p:cNvPr id="309" name="Google Shape;309;geb73568fda_5_842"/>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0" name="Google Shape;310;geb73568fda_5_842"/>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1" name="Google Shape;311;geb73568fda_5_842"/>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2" name="Google Shape;312;geb73568fda_5_842"/>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3" name="Google Shape;313;geb73568fda_5_842"/>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4" name="Google Shape;314;geb73568fda_5_84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5" name="Google Shape;315;geb73568fda_5_84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6" name="Google Shape;316;geb73568fda_5_8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17"/>
        <p:cNvGrpSpPr/>
        <p:nvPr/>
      </p:nvGrpSpPr>
      <p:grpSpPr>
        <a:xfrm>
          <a:off x="0" y="0"/>
          <a:ext cx="0" cy="0"/>
          <a:chOff x="0" y="0"/>
          <a:chExt cx="0" cy="0"/>
        </a:xfrm>
      </p:grpSpPr>
      <p:sp>
        <p:nvSpPr>
          <p:cNvPr id="318" name="Google Shape;318;geb73568fda_5_851"/>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9" name="Google Shape;319;geb73568fda_5_851"/>
          <p:cNvSpPr>
            <a:spLocks noGrp="1"/>
          </p:cNvSpPr>
          <p:nvPr>
            <p:ph type="pic" idx="2"/>
          </p:nvPr>
        </p:nvSpPr>
        <p:spPr>
          <a:xfrm>
            <a:off x="5183188" y="987425"/>
            <a:ext cx="6172500" cy="4873500"/>
          </a:xfrm>
          <a:prstGeom prst="rect">
            <a:avLst/>
          </a:prstGeom>
          <a:noFill/>
          <a:ln>
            <a:noFill/>
          </a:ln>
        </p:spPr>
      </p:sp>
      <p:sp>
        <p:nvSpPr>
          <p:cNvPr id="320" name="Google Shape;320;geb73568fda_5_85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321" name="Google Shape;321;geb73568fda_5_85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2" name="Google Shape;322;geb73568fda_5_85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3" name="Google Shape;323;geb73568fda_5_85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24"/>
        <p:cNvGrpSpPr/>
        <p:nvPr/>
      </p:nvGrpSpPr>
      <p:grpSpPr>
        <a:xfrm>
          <a:off x="0" y="0"/>
          <a:ext cx="0" cy="0"/>
          <a:chOff x="0" y="0"/>
          <a:chExt cx="0" cy="0"/>
        </a:xfrm>
      </p:grpSpPr>
      <p:sp>
        <p:nvSpPr>
          <p:cNvPr id="325" name="Google Shape;325;geb73568fda_5_85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6" name="Google Shape;326;geb73568fda_5_85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27" name="Google Shape;327;geb73568fda_5_8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8" name="Google Shape;328;geb73568fda_5_8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9" name="Google Shape;329;geb73568fda_5_8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0"/>
        <p:cNvGrpSpPr/>
        <p:nvPr/>
      </p:nvGrpSpPr>
      <p:grpSpPr>
        <a:xfrm>
          <a:off x="0" y="0"/>
          <a:ext cx="0" cy="0"/>
          <a:chOff x="0" y="0"/>
          <a:chExt cx="0" cy="0"/>
        </a:xfrm>
      </p:grpSpPr>
      <p:sp>
        <p:nvSpPr>
          <p:cNvPr id="331" name="Google Shape;331;geb73568fda_5_86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2" name="Google Shape;332;geb73568fda_5_86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33" name="Google Shape;333;geb73568fda_5_86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4" name="Google Shape;334;geb73568fda_5_86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5" name="Google Shape;335;geb73568fda_5_86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Google Shape;35;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a:spLocks noGrp="1"/>
          </p:cNvSpPr>
          <p:nvPr>
            <p:ph type="pic" idx="2"/>
          </p:nvPr>
        </p:nvSpPr>
        <p:spPr>
          <a:xfrm>
            <a:off x="5183188" y="987425"/>
            <a:ext cx="6172200" cy="4873625"/>
          </a:xfrm>
          <a:prstGeom prst="rect">
            <a:avLst/>
          </a:prstGeom>
          <a:noFill/>
          <a:ln>
            <a:noFill/>
          </a:ln>
        </p:spPr>
      </p:sp>
      <p:sp>
        <p:nvSpPr>
          <p:cNvPr id="37" name="Google Shape;37;p2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geb73568fda_0_16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 name="Google Shape;82;geb73568fda_0_16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geb73568fda_0_16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geb73568fda_0_16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geb73568fda_0_16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6"/>
        <p:cNvGrpSpPr/>
        <p:nvPr/>
      </p:nvGrpSpPr>
      <p:grpSpPr>
        <a:xfrm>
          <a:off x="0" y="0"/>
          <a:ext cx="0" cy="0"/>
          <a:chOff x="0" y="0"/>
          <a:chExt cx="0" cy="0"/>
        </a:xfrm>
      </p:grpSpPr>
      <p:sp>
        <p:nvSpPr>
          <p:cNvPr id="187" name="Google Shape;187;geb73568fda_5_6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88" name="Google Shape;188;geb73568fda_5_6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89" name="Google Shape;189;geb73568fda_5_6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0" name="Google Shape;190;geb73568fda_5_6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1" name="Google Shape;191;geb73568fda_5_6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1"/>
        <p:cNvGrpSpPr/>
        <p:nvPr/>
      </p:nvGrpSpPr>
      <p:grpSpPr>
        <a:xfrm>
          <a:off x="0" y="0"/>
          <a:ext cx="0" cy="0"/>
          <a:chOff x="0" y="0"/>
          <a:chExt cx="0" cy="0"/>
        </a:xfrm>
      </p:grpSpPr>
      <p:sp>
        <p:nvSpPr>
          <p:cNvPr id="262" name="Google Shape;262;geb73568fda_5_7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263" name="Google Shape;263;geb73568fda_5_7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264" name="Google Shape;264;geb73568fda_5_7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5" name="Google Shape;265;geb73568fda_5_7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6" name="Google Shape;266;geb73568fda_5_7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pic>
        <p:nvPicPr>
          <p:cNvPr id="340" name="Google Shape;340;geb73568fda_0_0"/>
          <p:cNvPicPr preferRelativeResize="0"/>
          <p:nvPr/>
        </p:nvPicPr>
        <p:blipFill rotWithShape="1">
          <a:blip r:embed="rId3">
            <a:alphaModFix/>
          </a:blip>
          <a:srcRect l="10071" t="12571" r="9871" b="12601"/>
          <a:stretch/>
        </p:blipFill>
        <p:spPr>
          <a:xfrm>
            <a:off x="3436950" y="246400"/>
            <a:ext cx="5318098" cy="4970450"/>
          </a:xfrm>
          <a:prstGeom prst="rect">
            <a:avLst/>
          </a:prstGeom>
          <a:noFill/>
          <a:ln>
            <a:noFill/>
          </a:ln>
        </p:spPr>
      </p:pic>
      <p:sp>
        <p:nvSpPr>
          <p:cNvPr id="341" name="Google Shape;341;geb73568fda_0_0"/>
          <p:cNvSpPr txBox="1"/>
          <p:nvPr/>
        </p:nvSpPr>
        <p:spPr>
          <a:xfrm>
            <a:off x="75" y="5588750"/>
            <a:ext cx="12192000" cy="8397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2300"/>
              <a:buFont typeface="Arial"/>
              <a:buNone/>
            </a:pPr>
            <a:r>
              <a:rPr lang="en-US" sz="2800" dirty="0">
                <a:solidFill>
                  <a:schemeClr val="dk1"/>
                </a:solidFill>
                <a:latin typeface="Proxima Nova"/>
                <a:ea typeface="Proxima Nova"/>
                <a:cs typeface="Proxima Nova"/>
                <a:sym typeface="Proxima Nova"/>
              </a:rPr>
              <a:t>Lesson 4: Becoming One Through Equal Partnership</a:t>
            </a:r>
            <a:endParaRPr sz="2800" dirty="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2300"/>
              <a:buFont typeface="Arial"/>
              <a:buNone/>
            </a:pPr>
            <a:r>
              <a:rPr lang="en-US" sz="2800" dirty="0">
                <a:solidFill>
                  <a:schemeClr val="dk1"/>
                </a:solidFill>
                <a:latin typeface="Proxima Nova"/>
                <a:ea typeface="Proxima Nova"/>
                <a:cs typeface="Proxima Nova"/>
                <a:sym typeface="Proxima Nova"/>
              </a:rPr>
              <a:t>&amp; Complete Commitment</a:t>
            </a:r>
            <a:endParaRPr sz="3300" dirty="0">
              <a:solidFill>
                <a:schemeClr val="dk1"/>
              </a:solidFill>
              <a:latin typeface="Proxima Nova"/>
              <a:ea typeface="Proxima Nova"/>
              <a:cs typeface="Proxima Nova"/>
              <a:sym typeface="Proxima Nova"/>
            </a:endParaRPr>
          </a:p>
        </p:txBody>
      </p:sp>
      <p:cxnSp>
        <p:nvCxnSpPr>
          <p:cNvPr id="342" name="Google Shape;342;geb73568fda_0_0"/>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4"/>
        <p:cNvGrpSpPr/>
        <p:nvPr/>
      </p:nvGrpSpPr>
      <p:grpSpPr>
        <a:xfrm>
          <a:off x="0" y="0"/>
          <a:ext cx="0" cy="0"/>
          <a:chOff x="0" y="0"/>
          <a:chExt cx="0" cy="0"/>
        </a:xfrm>
      </p:grpSpPr>
      <p:sp>
        <p:nvSpPr>
          <p:cNvPr id="415" name="Google Shape;415;geb73568fda_5_181"/>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16" name="Google Shape;416;geb73568fda_5_181"/>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7" name="Google Shape;417;geb73568fda_5_181"/>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8" name="Google Shape;418;geb73568fda_5_181"/>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9" name="Google Shape;419;geb73568fda_5_181"/>
          <p:cNvSpPr txBox="1">
            <a:spLocks noGrp="1"/>
          </p:cNvSpPr>
          <p:nvPr>
            <p:ph type="title" idx="4294967295"/>
          </p:nvPr>
        </p:nvSpPr>
        <p:spPr>
          <a:xfrm>
            <a:off x="1639350" y="1669025"/>
            <a:ext cx="8913300" cy="3613500"/>
          </a:xfrm>
          <a:prstGeom prst="rect">
            <a:avLst/>
          </a:prstGeom>
          <a:noFill/>
          <a:ln>
            <a:noFill/>
          </a:ln>
        </p:spPr>
        <p:txBody>
          <a:bodyPr spcFirstLastPara="1" wrap="square" lIns="91425" tIns="45700" rIns="91425" bIns="45700" anchor="ctr" anchorCtr="0">
            <a:noAutofit/>
          </a:bodyPr>
          <a:lstStyle/>
          <a:p>
            <a:pPr marL="0" lvl="0" indent="0" algn="ctr" rtl="0">
              <a:lnSpc>
                <a:spcPct val="107916"/>
              </a:lnSpc>
              <a:spcBef>
                <a:spcPts val="0"/>
              </a:spcBef>
              <a:spcAft>
                <a:spcPts val="0"/>
              </a:spcAft>
              <a:buClr>
                <a:schemeClr val="dk1"/>
              </a:buClr>
              <a:buSzPts val="1100"/>
              <a:buFont typeface="Arial"/>
              <a:buNone/>
            </a:pPr>
            <a:r>
              <a:rPr lang="en-US" sz="3400" dirty="0"/>
              <a:t>“In the Church there is a distinct line of authority. We serve where called by those who preside over us. In the home it is a partnership with husband and wife equally yoked together, sharing in decisions, always working together.”</a:t>
            </a:r>
            <a:endParaRPr sz="3400" dirty="0"/>
          </a:p>
        </p:txBody>
      </p:sp>
      <p:sp>
        <p:nvSpPr>
          <p:cNvPr id="7" name="TextBox 6">
            <a:extLst>
              <a:ext uri="{FF2B5EF4-FFF2-40B4-BE49-F238E27FC236}">
                <a16:creationId xmlns:a16="http://schemas.microsoft.com/office/drawing/2014/main" id="{978C80B6-EE3C-4259-82EE-643BBDD6AAC4}"/>
              </a:ext>
            </a:extLst>
          </p:cNvPr>
          <p:cNvSpPr txBox="1"/>
          <p:nvPr/>
        </p:nvSpPr>
        <p:spPr>
          <a:xfrm>
            <a:off x="4520839" y="4480468"/>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Elder Boyd K. Packer </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3" name="Google Shape;433;geb73568fda_5_611"/>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4" name="Google Shape;434;geb73568fda_5_6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35" name="Google Shape;435;geb73568fda_5_611"/>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6" name="Google Shape;436;geb73568fda_5_611"/>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Equal Partnership</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437" name="Google Shape;437;geb73568fda_5_611"/>
          <p:cNvSpPr txBox="1"/>
          <p:nvPr/>
        </p:nvSpPr>
        <p:spPr>
          <a:xfrm>
            <a:off x="6529050" y="1398546"/>
            <a:ext cx="4805700" cy="184662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5400" dirty="0">
                <a:latin typeface="Proxima Nova"/>
                <a:ea typeface="Proxima Nova"/>
                <a:cs typeface="Proxima Nova"/>
                <a:sym typeface="Proxima Nova"/>
              </a:rPr>
              <a:t>Couple Conversation</a:t>
            </a:r>
            <a:endParaRPr sz="5400" dirty="0">
              <a:latin typeface="Proxima Nova"/>
              <a:ea typeface="Proxima Nova"/>
              <a:cs typeface="Proxima Nova"/>
              <a:sym typeface="Proxima Nova"/>
            </a:endParaRPr>
          </a:p>
        </p:txBody>
      </p:sp>
      <p:pic>
        <p:nvPicPr>
          <p:cNvPr id="2" name="Picture 1">
            <a:extLst>
              <a:ext uri="{FF2B5EF4-FFF2-40B4-BE49-F238E27FC236}">
                <a16:creationId xmlns:a16="http://schemas.microsoft.com/office/drawing/2014/main" id="{CFDFCCDF-0725-4A06-89A3-5E5AAA6B4A3B}"/>
              </a:ext>
            </a:extLst>
          </p:cNvPr>
          <p:cNvPicPr>
            <a:picLocks noChangeAspect="1"/>
          </p:cNvPicPr>
          <p:nvPr/>
        </p:nvPicPr>
        <p:blipFill>
          <a:blip r:embed="rId3"/>
          <a:stretch>
            <a:fillRect/>
          </a:stretch>
        </p:blipFill>
        <p:spPr>
          <a:xfrm>
            <a:off x="536418" y="-11160"/>
            <a:ext cx="4572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1"/>
        <p:cNvGrpSpPr/>
        <p:nvPr/>
      </p:nvGrpSpPr>
      <p:grpSpPr>
        <a:xfrm>
          <a:off x="0" y="0"/>
          <a:ext cx="0" cy="0"/>
          <a:chOff x="0" y="0"/>
          <a:chExt cx="0" cy="0"/>
        </a:xfrm>
      </p:grpSpPr>
      <p:sp>
        <p:nvSpPr>
          <p:cNvPr id="442" name="Google Shape;442;geb73568fda_5_69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43" name="Google Shape;443;geb73568fda_5_696"/>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4" name="Google Shape;444;geb73568fda_5_69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5" name="Google Shape;445;geb73568fda_5_696"/>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Committing Completely</a:t>
            </a:r>
            <a:endParaRPr sz="6000" dirty="0">
              <a:latin typeface="Proxima Nova"/>
              <a:ea typeface="Proxima Nova"/>
              <a:cs typeface="Proxima Nova"/>
              <a:sym typeface="Proxima Nova"/>
            </a:endParaRPr>
          </a:p>
        </p:txBody>
      </p:sp>
      <p:sp>
        <p:nvSpPr>
          <p:cNvPr id="446" name="Google Shape;446;geb73568fda_5_696"/>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0"/>
        <p:cNvGrpSpPr/>
        <p:nvPr/>
      </p:nvGrpSpPr>
      <p:grpSpPr>
        <a:xfrm>
          <a:off x="0" y="0"/>
          <a:ext cx="0" cy="0"/>
          <a:chOff x="0" y="0"/>
          <a:chExt cx="0" cy="0"/>
        </a:xfrm>
      </p:grpSpPr>
      <p:sp>
        <p:nvSpPr>
          <p:cNvPr id="451" name="Google Shape;451;geb73568fda_5_7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52" name="Google Shape;452;geb73568fda_5_7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3" name="Google Shape;453;geb73568fda_5_7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4" name="Google Shape;454;geb73568fda_5_7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5" name="Google Shape;455;geb73568fda_5_787"/>
          <p:cNvSpPr txBox="1"/>
          <p:nvPr/>
        </p:nvSpPr>
        <p:spPr>
          <a:xfrm>
            <a:off x="2091300" y="1956327"/>
            <a:ext cx="8009400" cy="2843697"/>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3200" dirty="0">
                <a:solidFill>
                  <a:schemeClr val="dk1"/>
                </a:solidFill>
                <a:latin typeface="Calibri"/>
                <a:ea typeface="Calibri"/>
                <a:cs typeface="Calibri"/>
                <a:sym typeface="Calibri"/>
              </a:rPr>
              <a:t>“Marriage is the sort of thing where it’s safer to go all in, and it’s dangerous to go in half-hearted. At the far end, when done well, you see people enjoying the deepest steady joy you can find on this earth.”</a:t>
            </a:r>
            <a:endParaRPr sz="3200" dirty="0">
              <a:solidFill>
                <a:schemeClr val="dk1"/>
              </a:solidFill>
              <a:latin typeface="Calibri"/>
              <a:ea typeface="Calibri"/>
              <a:cs typeface="Calibri"/>
              <a:sym typeface="Calibri"/>
            </a:endParaRPr>
          </a:p>
        </p:txBody>
      </p:sp>
      <p:sp>
        <p:nvSpPr>
          <p:cNvPr id="8" name="TextBox 7">
            <a:extLst>
              <a:ext uri="{FF2B5EF4-FFF2-40B4-BE49-F238E27FC236}">
                <a16:creationId xmlns:a16="http://schemas.microsoft.com/office/drawing/2014/main" id="{B0299CE9-DAB0-41F9-9876-96569B2274D2}"/>
              </a:ext>
            </a:extLst>
          </p:cNvPr>
          <p:cNvSpPr txBox="1"/>
          <p:nvPr/>
        </p:nvSpPr>
        <p:spPr>
          <a:xfrm>
            <a:off x="5054634" y="4639912"/>
            <a:ext cx="395302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David Brooks</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0"/>
        <p:cNvGrpSpPr/>
        <p:nvPr/>
      </p:nvGrpSpPr>
      <p:grpSpPr>
        <a:xfrm>
          <a:off x="0" y="0"/>
          <a:ext cx="0" cy="0"/>
          <a:chOff x="0" y="0"/>
          <a:chExt cx="0" cy="0"/>
        </a:xfrm>
      </p:grpSpPr>
      <p:sp>
        <p:nvSpPr>
          <p:cNvPr id="461" name="Google Shape;461;geb73568fda_5_87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62" name="Google Shape;462;geb73568fda_5_879"/>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3" name="Google Shape;463;geb73568fda_5_87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4" name="Google Shape;464;geb73568fda_5_879"/>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Divorce Research</a:t>
            </a:r>
            <a:endParaRPr sz="5400" dirty="0">
              <a:latin typeface="Proxima Nova"/>
              <a:ea typeface="Proxima Nova"/>
              <a:cs typeface="Proxima Nova"/>
              <a:sym typeface="Proxima Nova"/>
            </a:endParaRPr>
          </a:p>
        </p:txBody>
      </p:sp>
      <p:sp>
        <p:nvSpPr>
          <p:cNvPr id="465" name="Google Shape;465;geb73568fda_5_879"/>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9"/>
        <p:cNvGrpSpPr/>
        <p:nvPr/>
      </p:nvGrpSpPr>
      <p:grpSpPr>
        <a:xfrm>
          <a:off x="0" y="0"/>
          <a:ext cx="0" cy="0"/>
          <a:chOff x="0" y="0"/>
          <a:chExt cx="0" cy="0"/>
        </a:xfrm>
      </p:grpSpPr>
      <p:sp>
        <p:nvSpPr>
          <p:cNvPr id="470" name="Google Shape;470;geb73568fda_5_8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71" name="Google Shape;471;geb73568fda_5_8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2" name="Google Shape;472;geb73568fda_5_8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3" name="Google Shape;473;geb73568fda_5_8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4" name="Google Shape;474;geb73568fda_5_887"/>
          <p:cNvSpPr txBox="1"/>
          <p:nvPr/>
        </p:nvSpPr>
        <p:spPr>
          <a:xfrm>
            <a:off x="3487990" y="2244628"/>
            <a:ext cx="5216020" cy="2179028"/>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4000" dirty="0">
                <a:solidFill>
                  <a:schemeClr val="dk1"/>
                </a:solidFill>
                <a:latin typeface="Calibri"/>
                <a:ea typeface="Calibri"/>
                <a:cs typeface="Calibri"/>
                <a:sym typeface="Calibri"/>
              </a:rPr>
              <a:t>“What God hath joined together, let not man put asunder.”</a:t>
            </a:r>
            <a:endParaRPr sz="40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D3A957B8-1344-438B-8E08-BAB547C6D2EB}"/>
              </a:ext>
            </a:extLst>
          </p:cNvPr>
          <p:cNvSpPr txBox="1"/>
          <p:nvPr/>
        </p:nvSpPr>
        <p:spPr>
          <a:xfrm>
            <a:off x="4750989" y="4373835"/>
            <a:ext cx="3953021" cy="523220"/>
          </a:xfrm>
          <a:prstGeom prst="rect">
            <a:avLst/>
          </a:prstGeom>
          <a:noFill/>
        </p:spPr>
        <p:txBody>
          <a:bodyPr wrap="square" rtlCol="0">
            <a:spAutoFit/>
          </a:bodyPr>
          <a:lstStyle/>
          <a:p>
            <a:r>
              <a:rPr lang="en-US" sz="2800" i="1" dirty="0">
                <a:latin typeface="Calibri" panose="020F0502020204030204" pitchFamily="34" charset="0"/>
                <a:cs typeface="Calibri" panose="020F0502020204030204" pitchFamily="34" charset="0"/>
              </a:rPr>
              <a:t>Matthew 19:6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
        <p:cNvGrpSpPr/>
        <p:nvPr/>
      </p:nvGrpSpPr>
      <p:grpSpPr>
        <a:xfrm>
          <a:off x="0" y="0"/>
          <a:ext cx="0" cy="0"/>
          <a:chOff x="0" y="0"/>
          <a:chExt cx="0" cy="0"/>
        </a:xfrm>
      </p:grpSpPr>
      <p:sp>
        <p:nvSpPr>
          <p:cNvPr id="6" name="Google Shape;148;p21">
            <a:extLst>
              <a:ext uri="{FF2B5EF4-FFF2-40B4-BE49-F238E27FC236}">
                <a16:creationId xmlns:a16="http://schemas.microsoft.com/office/drawing/2014/main" id="{7D0484EC-14DA-43E7-AAB4-1589DEA39445}"/>
              </a:ext>
            </a:extLst>
          </p:cNvPr>
          <p:cNvSpPr/>
          <p:nvPr/>
        </p:nvSpPr>
        <p:spPr>
          <a:xfrm>
            <a:off x="641774" y="623275"/>
            <a:ext cx="10905000" cy="5607900"/>
          </a:xfrm>
          <a:prstGeom prst="rect">
            <a:avLst/>
          </a:prstGeom>
          <a:solidFill>
            <a:schemeClr val="bg1"/>
          </a:solid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9" name="Google Shape;479;geb73568fda_5_904"/>
          <p:cNvSpPr txBox="1"/>
          <p:nvPr/>
        </p:nvSpPr>
        <p:spPr>
          <a:xfrm>
            <a:off x="1245059" y="2732425"/>
            <a:ext cx="969843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Calibri" panose="020F0502020204030204" pitchFamily="34" charset="0"/>
                <a:ea typeface="Proxima Nova"/>
                <a:cs typeface="Calibri" panose="020F0502020204030204" pitchFamily="34" charset="0"/>
                <a:sym typeface="Proxima Nova"/>
              </a:rPr>
              <a:t>The #1 reason for divorce:</a:t>
            </a:r>
          </a:p>
          <a:p>
            <a:pPr marL="0" marR="0" lvl="0" indent="0" algn="ctr" rtl="0">
              <a:lnSpc>
                <a:spcPct val="90000"/>
              </a:lnSpc>
              <a:spcBef>
                <a:spcPts val="0"/>
              </a:spcBef>
              <a:spcAft>
                <a:spcPts val="0"/>
              </a:spcAft>
              <a:buClr>
                <a:srgbClr val="000000"/>
              </a:buClr>
              <a:buSzPts val="4100"/>
              <a:buFont typeface="Arial"/>
              <a:buNone/>
            </a:pPr>
            <a:r>
              <a:rPr lang="en-US" sz="6000" i="1" dirty="0">
                <a:solidFill>
                  <a:schemeClr val="dk1"/>
                </a:solidFill>
                <a:latin typeface="Calibri" panose="020F0502020204030204" pitchFamily="34" charset="0"/>
                <a:ea typeface="Proxima Nova"/>
                <a:cs typeface="Calibri" panose="020F0502020204030204" pitchFamily="34" charset="0"/>
                <a:sym typeface="Proxima Nova"/>
              </a:rPr>
              <a:t>lack of commitment</a:t>
            </a:r>
            <a:endParaRPr sz="6000" i="1" u="none" strike="noStrike" cap="none" dirty="0">
              <a:solidFill>
                <a:srgbClr val="000000"/>
              </a:solidFill>
              <a:latin typeface="Calibri" panose="020F0502020204030204" pitchFamily="34" charset="0"/>
              <a:ea typeface="Proxima Nova"/>
              <a:cs typeface="Calibri" panose="020F0502020204030204" pitchFamily="34" charset="0"/>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201058" y="2233094"/>
            <a:ext cx="5002200" cy="234664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Divorce Statistics</a:t>
            </a:r>
          </a:p>
        </p:txBody>
      </p:sp>
      <p:cxnSp>
        <p:nvCxnSpPr>
          <p:cNvPr id="488" name="Google Shape;488;geb73568fda_5_913"/>
          <p:cNvCxnSpPr>
            <a:cxnSpLocks/>
          </p:cNvCxnSpPr>
          <p:nvPr/>
        </p:nvCxnSpPr>
        <p:spPr>
          <a:xfrm flipV="1">
            <a:off x="5203258" y="2025299"/>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5790499" y="2248117"/>
            <a:ext cx="5333999" cy="2346641"/>
          </a:xfrm>
          <a:prstGeom prst="rect">
            <a:avLst/>
          </a:prstGeom>
          <a:noFill/>
          <a:ln>
            <a:noFill/>
          </a:ln>
        </p:spPr>
        <p:txBody>
          <a:bodyPr spcFirstLastPara="1" wrap="square" lIns="91425" tIns="91425" rIns="91425" bIns="91425" anchor="t" anchorCtr="0">
            <a:noAutofit/>
          </a:bodyPr>
          <a:lstStyle/>
          <a:p>
            <a:pPr marL="469900" lvl="1" algn="ctr" rtl="0">
              <a:lnSpc>
                <a:spcPct val="107916"/>
              </a:lnSpc>
              <a:spcBef>
                <a:spcPts val="0"/>
              </a:spcBef>
              <a:spcAft>
                <a:spcPts val="0"/>
              </a:spcAft>
              <a:buClr>
                <a:schemeClr val="dk1"/>
              </a:buClr>
              <a:buSzPts val="3600"/>
            </a:pPr>
            <a:r>
              <a:rPr lang="en-US" sz="3600" dirty="0">
                <a:solidFill>
                  <a:schemeClr val="dk1"/>
                </a:solidFill>
                <a:latin typeface="Calibri"/>
                <a:ea typeface="Calibri"/>
                <a:cs typeface="Calibri"/>
                <a:sym typeface="Calibri"/>
              </a:rPr>
              <a:t>In the US</a:t>
            </a:r>
            <a:endParaRPr lang="en-US" sz="1500" dirty="0">
              <a:latin typeface="Calibri"/>
              <a:ea typeface="Calibri"/>
              <a:cs typeface="Calibri"/>
              <a:sym typeface="Calibri"/>
            </a:endParaRP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40% of first marriages</a:t>
            </a: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60% of second marriages</a:t>
            </a:r>
          </a:p>
          <a:p>
            <a:pPr marL="469900" lvl="2" algn="ctr">
              <a:lnSpc>
                <a:spcPct val="107916"/>
              </a:lnSpc>
              <a:buClr>
                <a:schemeClr val="dk1"/>
              </a:buClr>
              <a:buSzPts val="3600"/>
            </a:pPr>
            <a:r>
              <a:rPr lang="en-US" sz="3600" dirty="0">
                <a:solidFill>
                  <a:schemeClr val="dk1"/>
                </a:solidFill>
                <a:latin typeface="Calibri"/>
                <a:ea typeface="Calibri"/>
                <a:cs typeface="Calibri"/>
                <a:sym typeface="Calibri"/>
              </a:rPr>
              <a:t>end in divorce</a:t>
            </a:r>
          </a:p>
        </p:txBody>
      </p:sp>
    </p:spTree>
    <p:extLst>
      <p:ext uri="{BB962C8B-B14F-4D97-AF65-F5344CB8AC3E}">
        <p14:creationId xmlns:p14="http://schemas.microsoft.com/office/powerpoint/2010/main" val="3257387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
        <p:cNvGrpSpPr/>
        <p:nvPr/>
      </p:nvGrpSpPr>
      <p:grpSpPr>
        <a:xfrm>
          <a:off x="0" y="0"/>
          <a:ext cx="0" cy="0"/>
          <a:chOff x="0" y="0"/>
          <a:chExt cx="0" cy="0"/>
        </a:xfrm>
      </p:grpSpPr>
      <p:sp>
        <p:nvSpPr>
          <p:cNvPr id="495" name="Google Shape;495;geb73568fda_5_92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96" name="Google Shape;496;geb73568fda_5_922"/>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7" name="Google Shape;497;geb73568fda_5_92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8" name="Google Shape;498;geb73568fda_5_922"/>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Church Teachings on Divorce</a:t>
            </a:r>
            <a:endParaRPr sz="5400" dirty="0">
              <a:latin typeface="Proxima Nova"/>
              <a:ea typeface="Proxima Nova"/>
              <a:cs typeface="Proxima Nova"/>
              <a:sym typeface="Proxima Nova"/>
            </a:endParaRPr>
          </a:p>
        </p:txBody>
      </p:sp>
      <p:sp>
        <p:nvSpPr>
          <p:cNvPr id="499" name="Google Shape;499;geb73568fda_5_922"/>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
        <p:cNvGrpSpPr/>
        <p:nvPr/>
      </p:nvGrpSpPr>
      <p:grpSpPr>
        <a:xfrm>
          <a:off x="0" y="0"/>
          <a:ext cx="0" cy="0"/>
          <a:chOff x="0" y="0"/>
          <a:chExt cx="0" cy="0"/>
        </a:xfrm>
      </p:grpSpPr>
      <p:sp>
        <p:nvSpPr>
          <p:cNvPr id="513" name="Google Shape;513;geb73568fda_5_93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14" name="Google Shape;514;geb73568fda_5_93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5" name="Google Shape;515;geb73568fda_5_938"/>
          <p:cNvSpPr/>
          <p:nvPr/>
        </p:nvSpPr>
        <p:spPr>
          <a:xfrm>
            <a:off x="3718560" y="2784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6" name="Google Shape;516;geb73568fda_5_938"/>
          <p:cNvSpPr/>
          <p:nvPr/>
        </p:nvSpPr>
        <p:spPr>
          <a:xfrm>
            <a:off x="3718560" y="6620823"/>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7" name="Google Shape;517;geb73568fda_5_938"/>
          <p:cNvSpPr txBox="1"/>
          <p:nvPr/>
        </p:nvSpPr>
        <p:spPr>
          <a:xfrm>
            <a:off x="1661020" y="754148"/>
            <a:ext cx="8869960" cy="5139838"/>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2500"/>
              <a:buFont typeface="Arial"/>
              <a:buNone/>
            </a:pPr>
            <a:r>
              <a:rPr lang="en-US" sz="2800" dirty="0">
                <a:solidFill>
                  <a:schemeClr val="dk1"/>
                </a:solidFill>
                <a:latin typeface="Calibri"/>
                <a:ea typeface="Calibri"/>
                <a:cs typeface="Calibri"/>
                <a:sym typeface="Calibri"/>
              </a:rPr>
              <a:t>“What, then, might be ‘just cause’ for breaking the covenants of marriage?  Over a lifetime of dealing with human problems, I have struggled to understand what might be considered ‘just cause’ for breaking of covenants.  I confess I do not claim the wisdom nor authority to definitively state what is ‘just cause.’ Only the parties to the marriage can determine this. . . . In my opinion, ‘just cause’ should be nothing less serious than </a:t>
            </a:r>
            <a:r>
              <a:rPr lang="en-US" sz="2800" b="1" dirty="0">
                <a:solidFill>
                  <a:schemeClr val="dk1"/>
                </a:solidFill>
                <a:latin typeface="Calibri"/>
                <a:ea typeface="Calibri"/>
                <a:cs typeface="Calibri"/>
                <a:sym typeface="Calibri"/>
              </a:rPr>
              <a:t>a prolonged and apparently irredeemable relationship which is destructive of a person’s dignity as a human being</a:t>
            </a:r>
            <a:r>
              <a:rPr lang="en-US" sz="2800" dirty="0">
                <a:solidFill>
                  <a:schemeClr val="dk1"/>
                </a:solidFill>
                <a:latin typeface="Calibri"/>
                <a:ea typeface="Calibri"/>
                <a:cs typeface="Calibri"/>
                <a:sym typeface="Calibri"/>
              </a:rPr>
              <a:t>.”</a:t>
            </a:r>
            <a:endParaRPr sz="24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2A6CDC92-6435-4B7B-BA83-13C6996A77F9}"/>
              </a:ext>
            </a:extLst>
          </p:cNvPr>
          <p:cNvSpPr txBox="1"/>
          <p:nvPr/>
        </p:nvSpPr>
        <p:spPr>
          <a:xfrm>
            <a:off x="4076490" y="5416932"/>
            <a:ext cx="403902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President James E. Faust</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45720" y="2784899"/>
            <a:ext cx="500220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Today</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4448878" y="2025350"/>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4425817" y="2486008"/>
            <a:ext cx="7285922" cy="2346641"/>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Developing an equal partnership</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b="0" i="0" u="none" strike="noStrike" cap="none" dirty="0">
                <a:solidFill>
                  <a:schemeClr val="dk1"/>
                </a:solidFill>
                <a:latin typeface="Calibri"/>
                <a:ea typeface="Calibri"/>
                <a:cs typeface="Calibri"/>
                <a:sym typeface="Calibri"/>
              </a:rPr>
              <a:t>Committing completely</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Growing together </a:t>
            </a:r>
            <a:endParaRPr sz="32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28884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
        <p:cNvGrpSpPr/>
        <p:nvPr/>
      </p:nvGrpSpPr>
      <p:grpSpPr>
        <a:xfrm>
          <a:off x="0" y="0"/>
          <a:ext cx="0" cy="0"/>
          <a:chOff x="0" y="0"/>
          <a:chExt cx="0" cy="0"/>
        </a:xfrm>
      </p:grpSpPr>
      <p:sp>
        <p:nvSpPr>
          <p:cNvPr id="522" name="Google Shape;522;geb73568fda_5_946"/>
          <p:cNvSpPr txBox="1"/>
          <p:nvPr/>
        </p:nvSpPr>
        <p:spPr>
          <a:xfrm>
            <a:off x="5619595" y="857063"/>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400" dirty="0">
                <a:solidFill>
                  <a:schemeClr val="dk1"/>
                </a:solidFill>
                <a:latin typeface="Proxima Nova"/>
                <a:ea typeface="Proxima Nova"/>
                <a:cs typeface="Proxima Nova"/>
                <a:sym typeface="Proxima Nova"/>
              </a:rPr>
              <a:t>3 Wise Tests</a:t>
            </a:r>
            <a:endParaRPr sz="5400" i="0" u="none" strike="noStrike" cap="none" dirty="0">
              <a:solidFill>
                <a:srgbClr val="000000"/>
              </a:solidFill>
              <a:latin typeface="Proxima Nova"/>
              <a:ea typeface="Proxima Nova"/>
              <a:cs typeface="Proxima Nova"/>
              <a:sym typeface="Proxima Nova"/>
            </a:endParaRPr>
          </a:p>
        </p:txBody>
      </p:sp>
      <p:cxnSp>
        <p:nvCxnSpPr>
          <p:cNvPr id="523" name="Google Shape;523;geb73568fda_5_946"/>
          <p:cNvCxnSpPr>
            <a:cxnSpLocks/>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24" name="Google Shape;524;geb73568fda_5_946"/>
          <p:cNvSpPr txBox="1"/>
          <p:nvPr/>
        </p:nvSpPr>
        <p:spPr>
          <a:xfrm>
            <a:off x="5627276" y="2789738"/>
            <a:ext cx="5817300" cy="3211200"/>
          </a:xfrm>
          <a:prstGeom prst="rect">
            <a:avLst/>
          </a:prstGeom>
          <a:noFill/>
          <a:ln>
            <a:noFill/>
          </a:ln>
        </p:spPr>
        <p:txBody>
          <a:bodyPr spcFirstLastPara="1" wrap="square" lIns="91425" tIns="91425" rIns="91425" bIns="91425" anchor="t" anchorCtr="0">
            <a:noAutofit/>
          </a:bodyPr>
          <a:lstStyle/>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Length of marital difficulties</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“Apparently irredeemable” relationship</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Destructive of our dignity as a child of God</a:t>
            </a:r>
            <a:endParaRPr sz="3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dirty="0">
              <a:solidFill>
                <a:srgbClr val="000000"/>
              </a:solidFill>
              <a:latin typeface="Calibri"/>
              <a:ea typeface="Calibri"/>
              <a:cs typeface="Calibri"/>
              <a:sym typeface="Calibri"/>
            </a:endParaRPr>
          </a:p>
        </p:txBody>
      </p:sp>
      <p:pic>
        <p:nvPicPr>
          <p:cNvPr id="4" name="Picture 3">
            <a:extLst>
              <a:ext uri="{FF2B5EF4-FFF2-40B4-BE49-F238E27FC236}">
                <a16:creationId xmlns:a16="http://schemas.microsoft.com/office/drawing/2014/main" id="{94882183-D561-44D9-B152-E816871334B6}"/>
              </a:ext>
            </a:extLst>
          </p:cNvPr>
          <p:cNvPicPr>
            <a:picLocks noChangeAspect="1"/>
          </p:cNvPicPr>
          <p:nvPr/>
        </p:nvPicPr>
        <p:blipFill>
          <a:blip r:embed="rId3"/>
          <a:stretch>
            <a:fillRect/>
          </a:stretch>
        </p:blipFill>
        <p:spPr>
          <a:xfrm>
            <a:off x="419686" y="0"/>
            <a:ext cx="4572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geb73568fda_6_22"/>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5" name="Google Shape;565;geb73568fda_6_2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566" name="Google Shape;566;geb73568fda_6_22"/>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7" name="Google Shape;567;geb73568fda_6_22"/>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Divorce Philosophy</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568" name="Google Shape;568;geb73568fda_6_22"/>
          <p:cNvSpPr txBox="1"/>
          <p:nvPr/>
        </p:nvSpPr>
        <p:spPr>
          <a:xfrm>
            <a:off x="6529050" y="1435168"/>
            <a:ext cx="4805700" cy="184662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5400" dirty="0">
                <a:latin typeface="Proxima Nova"/>
                <a:ea typeface="Proxima Nova"/>
                <a:cs typeface="Proxima Nova"/>
                <a:sym typeface="Proxima Nova"/>
              </a:rPr>
              <a:t>Couple Conversation</a:t>
            </a:r>
            <a:endParaRPr sz="5400" dirty="0">
              <a:latin typeface="Proxima Nova"/>
              <a:ea typeface="Proxima Nova"/>
              <a:cs typeface="Proxima Nova"/>
              <a:sym typeface="Proxima Nova"/>
            </a:endParaRPr>
          </a:p>
        </p:txBody>
      </p:sp>
      <p:pic>
        <p:nvPicPr>
          <p:cNvPr id="2050" name="Picture 2" descr="selective focus photography of couple sitting on rock fall under sunlight">
            <a:extLst>
              <a:ext uri="{FF2B5EF4-FFF2-40B4-BE49-F238E27FC236}">
                <a16:creationId xmlns:a16="http://schemas.microsoft.com/office/drawing/2014/main" id="{C12655B2-66B5-4436-9FD4-2AD94A8DF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8"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574" name="Google Shape;574;geb73568fda_6_3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5" name="Google Shape;575;geb73568fda_6_33"/>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6" name="Google Shape;576;geb73568fda_6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Conclusion</a:t>
            </a:r>
            <a:endParaRPr sz="6000" dirty="0">
              <a:latin typeface="Proxima Nova"/>
              <a:ea typeface="Proxima Nova"/>
              <a:cs typeface="Proxima Nova"/>
              <a:sym typeface="Proxima Nova"/>
            </a:endParaRPr>
          </a:p>
        </p:txBody>
      </p:sp>
      <p:sp>
        <p:nvSpPr>
          <p:cNvPr id="578" name="Google Shape;578;geb73568fda_6_33"/>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 name="Google Shape;588;geb73568fda_6_41" descr="The sunshine of my life': 15 of the sweetest quotes from President Nelson,  Apostles about their wives - Church News">
            <a:extLst>
              <a:ext uri="{FF2B5EF4-FFF2-40B4-BE49-F238E27FC236}">
                <a16:creationId xmlns:a16="http://schemas.microsoft.com/office/drawing/2014/main" id="{BD1B548E-662D-45F3-93E1-01660018E71F}"/>
              </a:ext>
            </a:extLst>
          </p:cNvPr>
          <p:cNvPicPr preferRelativeResize="0"/>
          <p:nvPr/>
        </p:nvPicPr>
        <p:blipFill rotWithShape="1">
          <a:blip r:embed="rId3">
            <a:alphaModFix/>
          </a:blip>
          <a:srcRect l="20714" r="14126"/>
          <a:stretch/>
        </p:blipFill>
        <p:spPr>
          <a:xfrm>
            <a:off x="480150" y="445770"/>
            <a:ext cx="4891950" cy="5966460"/>
          </a:xfrm>
          <a:prstGeom prst="rect">
            <a:avLst/>
          </a:prstGeom>
          <a:noFill/>
          <a:ln>
            <a:noFill/>
          </a:ln>
          <a:effectLst>
            <a:outerShdw blurRad="57150" dist="19050" dir="5400000" algn="bl" rotWithShape="0">
              <a:srgbClr val="000000">
                <a:alpha val="50000"/>
              </a:srgbClr>
            </a:outerShdw>
          </a:effectLst>
        </p:spPr>
      </p:pic>
      <p:sp>
        <p:nvSpPr>
          <p:cNvPr id="11" name="Google Shape;587;geb73568fda_6_41">
            <a:extLst>
              <a:ext uri="{FF2B5EF4-FFF2-40B4-BE49-F238E27FC236}">
                <a16:creationId xmlns:a16="http://schemas.microsoft.com/office/drawing/2014/main" id="{590A570B-1988-4EAC-A7D3-BDA7F8022092}"/>
              </a:ext>
            </a:extLst>
          </p:cNvPr>
          <p:cNvSpPr txBox="1"/>
          <p:nvPr/>
        </p:nvSpPr>
        <p:spPr>
          <a:xfrm>
            <a:off x="5682189" y="1737622"/>
            <a:ext cx="5163574" cy="3476306"/>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3700"/>
              <a:buFont typeface="Arial"/>
              <a:buNone/>
            </a:pPr>
            <a:r>
              <a:rPr lang="en-US" sz="3600" dirty="0">
                <a:solidFill>
                  <a:schemeClr val="dk1"/>
                </a:solidFill>
                <a:latin typeface="Calibri"/>
                <a:ea typeface="Calibri"/>
                <a:cs typeface="Calibri"/>
                <a:sym typeface="Calibri"/>
              </a:rPr>
              <a:t>“Marriage brings greater possibilities for happiness than does any other human relationship.”</a:t>
            </a:r>
            <a:endParaRPr sz="1300" dirty="0">
              <a:solidFill>
                <a:schemeClr val="dk1"/>
              </a:solidFill>
            </a:endParaRPr>
          </a:p>
          <a:p>
            <a:pPr marL="0" lvl="0" indent="0" algn="ctr" rtl="0">
              <a:lnSpc>
                <a:spcPct val="115000"/>
              </a:lnSpc>
              <a:spcBef>
                <a:spcPts val="0"/>
              </a:spcBef>
              <a:spcAft>
                <a:spcPts val="0"/>
              </a:spcAft>
              <a:buClr>
                <a:schemeClr val="dk1"/>
              </a:buClr>
              <a:buSzPts val="3700"/>
              <a:buFont typeface="Arial"/>
              <a:buNone/>
            </a:pPr>
            <a:endParaRPr dirty="0">
              <a:solidFill>
                <a:schemeClr val="dk1"/>
              </a:solidFill>
              <a:latin typeface="Calibri"/>
              <a:ea typeface="Calibri"/>
              <a:cs typeface="Calibri"/>
              <a:sym typeface="Calibri"/>
            </a:endParaRPr>
          </a:p>
          <a:p>
            <a:pPr marL="0" lvl="0" indent="0" algn="ctr" rtl="0">
              <a:lnSpc>
                <a:spcPct val="115000"/>
              </a:lnSpc>
              <a:spcBef>
                <a:spcPts val="0"/>
              </a:spcBef>
              <a:spcAft>
                <a:spcPts val="0"/>
              </a:spcAft>
              <a:buClr>
                <a:schemeClr val="dk1"/>
              </a:buClr>
              <a:buSzPts val="3700"/>
              <a:buFont typeface="Arial"/>
              <a:buNone/>
            </a:pPr>
            <a:r>
              <a:rPr lang="en-US" sz="2800" i="1" dirty="0">
                <a:solidFill>
                  <a:schemeClr val="dk1"/>
                </a:solidFill>
                <a:latin typeface="Calibri"/>
                <a:ea typeface="Calibri"/>
                <a:cs typeface="Calibri"/>
                <a:sym typeface="Calibri"/>
              </a:rPr>
              <a:t>- President Russell M. Nelson</a:t>
            </a:r>
            <a:endParaRPr sz="3900" i="1" dirty="0">
              <a:solidFill>
                <a:schemeClr val="dk1"/>
              </a:solidFill>
              <a:latin typeface="Proxima Nova"/>
              <a:ea typeface="Proxima Nova"/>
              <a:cs typeface="Proxima Nova"/>
              <a:sym typeface="Proxima Nova"/>
            </a:endParaRPr>
          </a:p>
        </p:txBody>
      </p:sp>
    </p:spTree>
    <p:extLst>
      <p:ext uri="{BB962C8B-B14F-4D97-AF65-F5344CB8AC3E}">
        <p14:creationId xmlns:p14="http://schemas.microsoft.com/office/powerpoint/2010/main" val="3009296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6756556" y="2087315"/>
            <a:ext cx="367695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Break Time!</a:t>
            </a:r>
            <a:endParaRPr sz="4800" dirty="0">
              <a:latin typeface="Proxima Nova"/>
              <a:ea typeface="Proxima Nova"/>
              <a:cs typeface="Proxima Nova"/>
              <a:sym typeface="Proxima Nova"/>
            </a:endParaRPr>
          </a:p>
        </p:txBody>
      </p:sp>
      <p:sp>
        <p:nvSpPr>
          <p:cNvPr id="578" name="Google Shape;578;geb73568fda_6_33"/>
          <p:cNvSpPr/>
          <p:nvPr/>
        </p:nvSpPr>
        <p:spPr>
          <a:xfrm flipH="1">
            <a:off x="7699831" y="36543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B4E0DDE3-E426-45B2-94D7-70825724764C}"/>
              </a:ext>
            </a:extLst>
          </p:cNvPr>
          <p:cNvPicPr>
            <a:picLocks noChangeAspect="1"/>
          </p:cNvPicPr>
          <p:nvPr/>
        </p:nvPicPr>
        <p:blipFill>
          <a:blip r:embed="rId3"/>
          <a:stretch>
            <a:fillRect/>
          </a:stretch>
        </p:blipFill>
        <p:spPr>
          <a:xfrm>
            <a:off x="1226669" y="1439740"/>
            <a:ext cx="4251555" cy="3978519"/>
          </a:xfrm>
          <a:prstGeom prst="rect">
            <a:avLst/>
          </a:prstGeom>
        </p:spPr>
      </p:pic>
    </p:spTree>
    <p:extLst>
      <p:ext uri="{BB962C8B-B14F-4D97-AF65-F5344CB8AC3E}">
        <p14:creationId xmlns:p14="http://schemas.microsoft.com/office/powerpoint/2010/main" val="31496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6"/>
        <p:cNvGrpSpPr/>
        <p:nvPr/>
      </p:nvGrpSpPr>
      <p:grpSpPr>
        <a:xfrm>
          <a:off x="0" y="0"/>
          <a:ext cx="0" cy="0"/>
          <a:chOff x="0" y="0"/>
          <a:chExt cx="0" cy="0"/>
        </a:xfrm>
      </p:grpSpPr>
      <p:sp>
        <p:nvSpPr>
          <p:cNvPr id="347" name="Google Shape;347;geb73568fda_0_15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48" name="Google Shape;348;geb73568fda_0_15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b73568fda_0_15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 name="Google Shape;350;geb73568fda_0_157"/>
          <p:cNvSpPr txBox="1">
            <a:spLocks noGrp="1"/>
          </p:cNvSpPr>
          <p:nvPr>
            <p:ph type="title"/>
          </p:nvPr>
        </p:nvSpPr>
        <p:spPr>
          <a:xfrm>
            <a:off x="388660" y="2155895"/>
            <a:ext cx="11414658"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Developing an Equal Partnership</a:t>
            </a:r>
            <a:endParaRPr sz="6000" dirty="0">
              <a:latin typeface="Proxima Nova"/>
              <a:ea typeface="Proxima Nova"/>
              <a:cs typeface="Proxima Nova"/>
              <a:sym typeface="Proxima Nova"/>
            </a:endParaRPr>
          </a:p>
        </p:txBody>
      </p:sp>
      <p:sp>
        <p:nvSpPr>
          <p:cNvPr id="351" name="Google Shape;351;geb73568fda_0_157"/>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73568fda_0_32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357" name="Google Shape;357;geb73568fda_0_32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73568fda_0_32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9" name="Google Shape;359;geb73568fda_0_32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73568fda_0_323"/>
          <p:cNvSpPr txBox="1">
            <a:spLocks noGrp="1"/>
          </p:cNvSpPr>
          <p:nvPr>
            <p:ph type="title" idx="4294967295"/>
          </p:nvPr>
        </p:nvSpPr>
        <p:spPr>
          <a:xfrm>
            <a:off x="2608650" y="1622852"/>
            <a:ext cx="6974700" cy="3157206"/>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“In the marriage companionship there is neither inferiority nor superiority. The woman does not walk ahead of the man; neither does the man walk ahead of the woman. They walk side by side as a son and daughter of God on an eternal journey.”</a:t>
            </a:r>
            <a:endParaRPr sz="3000" dirty="0"/>
          </a:p>
        </p:txBody>
      </p:sp>
      <p:sp>
        <p:nvSpPr>
          <p:cNvPr id="2" name="TextBox 1">
            <a:extLst>
              <a:ext uri="{FF2B5EF4-FFF2-40B4-BE49-F238E27FC236}">
                <a16:creationId xmlns:a16="http://schemas.microsoft.com/office/drawing/2014/main" id="{4C6E60F3-7EE1-40B0-8358-88E998A9EFC6}"/>
              </a:ext>
            </a:extLst>
          </p:cNvPr>
          <p:cNvSpPr txBox="1"/>
          <p:nvPr/>
        </p:nvSpPr>
        <p:spPr>
          <a:xfrm>
            <a:off x="3825660" y="4316500"/>
            <a:ext cx="475530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President Gordon B. Hinckley</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487" name="Google Shape;487;geb73568fda_5_913"/>
          <p:cNvSpPr txBox="1"/>
          <p:nvPr/>
        </p:nvSpPr>
        <p:spPr>
          <a:xfrm>
            <a:off x="410284" y="2784900"/>
            <a:ext cx="528066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i="1" dirty="0">
                <a:solidFill>
                  <a:schemeClr val="dk1"/>
                </a:solidFill>
                <a:latin typeface="Proxima Nova"/>
                <a:ea typeface="Proxima Nova"/>
                <a:cs typeface="Proxima Nova"/>
                <a:sym typeface="Proxima Nova"/>
              </a:rPr>
              <a:t>Benefits</a:t>
            </a:r>
            <a:r>
              <a:rPr lang="en-US" sz="4800" dirty="0">
                <a:solidFill>
                  <a:schemeClr val="dk1"/>
                </a:solidFill>
                <a:latin typeface="Proxima Nova"/>
                <a:ea typeface="Proxima Nova"/>
                <a:cs typeface="Proxima Nova"/>
                <a:sym typeface="Proxima Nova"/>
              </a:rPr>
              <a:t> </a:t>
            </a:r>
            <a:r>
              <a:rPr lang="en-US" sz="4800" i="1" dirty="0">
                <a:solidFill>
                  <a:schemeClr val="dk1"/>
                </a:solidFill>
                <a:latin typeface="Proxima Nova"/>
                <a:ea typeface="Proxima Nova"/>
                <a:cs typeface="Proxima Nova"/>
                <a:sym typeface="Proxima Nova"/>
              </a:rPr>
              <a:t>of</a:t>
            </a:r>
            <a:r>
              <a:rPr lang="en-US" sz="4800" dirty="0">
                <a:solidFill>
                  <a:schemeClr val="dk1"/>
                </a:solidFill>
                <a:latin typeface="Proxima Nova"/>
                <a:ea typeface="Proxima Nova"/>
                <a:cs typeface="Proxima Nova"/>
                <a:sym typeface="Proxima Nova"/>
              </a:rPr>
              <a:t> </a:t>
            </a:r>
          </a:p>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Equal Partnership</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5981700" y="2202496"/>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6096000" y="1134398"/>
            <a:ext cx="5685716" cy="4943493"/>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Happier relationships</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Greater marital</a:t>
            </a:r>
            <a:r>
              <a:rPr lang="en-US" sz="3000" dirty="0">
                <a:solidFill>
                  <a:schemeClr val="dk1"/>
                </a:solidFill>
                <a:latin typeface="Calibri"/>
                <a:ea typeface="Calibri"/>
                <a:cs typeface="Calibri"/>
                <a:sym typeface="Calibri"/>
              </a:rPr>
              <a:t> satisfaction</a:t>
            </a:r>
          </a:p>
          <a:p>
            <a:pPr marL="1041400" lvl="1" indent="-571500">
              <a:lnSpc>
                <a:spcPct val="107916"/>
              </a:lnSpc>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More sexual satisfaction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Better</a:t>
            </a:r>
            <a:r>
              <a:rPr lang="en-US" sz="3000" dirty="0">
                <a:solidFill>
                  <a:schemeClr val="dk1"/>
                </a:solidFill>
                <a:latin typeface="Calibri"/>
                <a:ea typeface="Calibri"/>
                <a:cs typeface="Calibri"/>
                <a:sym typeface="Calibri"/>
              </a:rPr>
              <a:t> individual well-being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a:t>
            </a:r>
            <a:r>
              <a:rPr lang="en-US" sz="3000" dirty="0">
                <a:solidFill>
                  <a:schemeClr val="dk1"/>
                </a:solidFill>
                <a:latin typeface="Calibri"/>
                <a:ea typeface="Calibri"/>
                <a:cs typeface="Calibri"/>
                <a:sym typeface="Calibri"/>
              </a:rPr>
              <a:t>s depression </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More effective co-parenting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Better functioning children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Less verbal aggression and physical violence</a:t>
            </a:r>
          </a:p>
        </p:txBody>
      </p:sp>
    </p:spTree>
    <p:extLst>
      <p:ext uri="{BB962C8B-B14F-4D97-AF65-F5344CB8AC3E}">
        <p14:creationId xmlns:p14="http://schemas.microsoft.com/office/powerpoint/2010/main" val="34110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1"/>
        <p:cNvGrpSpPr/>
        <p:nvPr/>
      </p:nvGrpSpPr>
      <p:grpSpPr>
        <a:xfrm>
          <a:off x="0" y="0"/>
          <a:ext cx="0" cy="0"/>
          <a:chOff x="0" y="0"/>
          <a:chExt cx="0" cy="0"/>
        </a:xfrm>
      </p:grpSpPr>
      <p:sp>
        <p:nvSpPr>
          <p:cNvPr id="372" name="Google Shape;372;geb73568fda_0_47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3" name="Google Shape;373;geb73568fda_0_47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geb73568fda_0_47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geb73568fda_0_475"/>
          <p:cNvSpPr txBox="1">
            <a:spLocks noGrp="1"/>
          </p:cNvSpPr>
          <p:nvPr>
            <p:ph type="title"/>
          </p:nvPr>
        </p:nvSpPr>
        <p:spPr>
          <a:xfrm>
            <a:off x="720220" y="2087315"/>
            <a:ext cx="112317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Cultural &amp; Doctrinal Misunderstandings</a:t>
            </a:r>
            <a:endParaRPr sz="5400" dirty="0">
              <a:latin typeface="Proxima Nova"/>
              <a:ea typeface="Proxima Nova"/>
              <a:cs typeface="Proxima Nova"/>
              <a:sym typeface="Proxima Nova"/>
            </a:endParaRPr>
          </a:p>
        </p:txBody>
      </p:sp>
      <p:sp>
        <p:nvSpPr>
          <p:cNvPr id="376" name="Google Shape;376;geb73568fda_0_475"/>
          <p:cNvSpPr/>
          <p:nvPr/>
        </p:nvSpPr>
        <p:spPr>
          <a:xfrm flipH="1">
            <a:off x="5200800" y="402011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
        <p:cNvGrpSpPr/>
        <p:nvPr/>
      </p:nvGrpSpPr>
      <p:grpSpPr>
        <a:xfrm>
          <a:off x="0" y="0"/>
          <a:ext cx="0" cy="0"/>
          <a:chOff x="0" y="0"/>
          <a:chExt cx="0" cy="0"/>
        </a:xfrm>
      </p:grpSpPr>
      <p:sp>
        <p:nvSpPr>
          <p:cNvPr id="389" name="Google Shape;389;geb73568fda_5_82"/>
          <p:cNvSpPr txBox="1"/>
          <p:nvPr/>
        </p:nvSpPr>
        <p:spPr>
          <a:xfrm>
            <a:off x="5047732" y="1025454"/>
            <a:ext cx="62142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000" dirty="0">
                <a:solidFill>
                  <a:schemeClr val="dk1"/>
                </a:solidFill>
                <a:latin typeface="Proxima Nova"/>
                <a:ea typeface="Proxima Nova"/>
                <a:cs typeface="Proxima Nova"/>
                <a:sym typeface="Proxima Nova"/>
              </a:rPr>
              <a:t>Core Teachings</a:t>
            </a:r>
            <a:endParaRPr sz="5000" i="0" u="none" strike="noStrike" cap="none" dirty="0">
              <a:solidFill>
                <a:srgbClr val="000000"/>
              </a:solidFill>
              <a:latin typeface="Proxima Nova"/>
              <a:ea typeface="Proxima Nova"/>
              <a:cs typeface="Proxima Nova"/>
              <a:sym typeface="Proxima Nova"/>
            </a:endParaRPr>
          </a:p>
        </p:txBody>
      </p:sp>
      <p:cxnSp>
        <p:nvCxnSpPr>
          <p:cNvPr id="390" name="Google Shape;390;geb73568fda_5_82"/>
          <p:cNvCxnSpPr/>
          <p:nvPr/>
        </p:nvCxnSpPr>
        <p:spPr>
          <a:xfrm rot="10800000" flipH="1">
            <a:off x="5138932" y="2420729"/>
            <a:ext cx="6031800" cy="1500"/>
          </a:xfrm>
          <a:prstGeom prst="straightConnector1">
            <a:avLst/>
          </a:prstGeom>
          <a:noFill/>
          <a:ln w="19050" cap="flat" cmpd="sng">
            <a:solidFill>
              <a:srgbClr val="DE9C11"/>
            </a:solidFill>
            <a:prstDash val="solid"/>
            <a:miter lim="800000"/>
            <a:headEnd type="none" w="sm" len="sm"/>
            <a:tailEnd type="none" w="sm" len="sm"/>
          </a:ln>
        </p:spPr>
      </p:cxnSp>
      <p:sp>
        <p:nvSpPr>
          <p:cNvPr id="391" name="Google Shape;391;geb73568fda_5_82"/>
          <p:cNvSpPr txBox="1"/>
          <p:nvPr/>
        </p:nvSpPr>
        <p:spPr>
          <a:xfrm>
            <a:off x="5047732" y="2837347"/>
            <a:ext cx="6797692" cy="3211200"/>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We have a Mother in Heaven</a:t>
            </a:r>
            <a:endParaRPr sz="3100" dirty="0">
              <a:solidFill>
                <a:schemeClr val="dk1"/>
              </a:solidFill>
              <a:latin typeface="Calibri"/>
              <a:ea typeface="Calibri"/>
              <a:cs typeface="Calibri"/>
              <a:sym typeface="Calibri"/>
            </a:endParaRP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We celebrate Eve and her choice</a:t>
            </a:r>
            <a:endParaRPr sz="3100" dirty="0">
              <a:solidFill>
                <a:schemeClr val="dk1"/>
              </a:solidFill>
              <a:latin typeface="Calibri"/>
              <a:ea typeface="Calibri"/>
              <a:cs typeface="Calibri"/>
              <a:sym typeface="Calibri"/>
            </a:endParaRP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The government of heaven is family governance</a:t>
            </a:r>
            <a:endParaRPr sz="3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3100" b="0" i="0" u="none" strike="noStrike" cap="none" dirty="0">
              <a:solidFill>
                <a:srgbClr val="000000"/>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3868490A-AC3B-4B5A-8B3F-C145DC2DD898}"/>
              </a:ext>
            </a:extLst>
          </p:cNvPr>
          <p:cNvPicPr>
            <a:picLocks noChangeAspect="1"/>
          </p:cNvPicPr>
          <p:nvPr/>
        </p:nvPicPr>
        <p:blipFill>
          <a:blip r:embed="rId3"/>
          <a:stretch>
            <a:fillRect/>
          </a:stretch>
        </p:blipFill>
        <p:spPr>
          <a:xfrm>
            <a:off x="560828" y="0"/>
            <a:ext cx="4578104"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73568fda_5_16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8" name="Google Shape;398;geb73568fda_5_16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geb73568fda_5_16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0" name="Google Shape;400;geb73568fda_5_165"/>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Decision Making</a:t>
            </a:r>
            <a:endParaRPr sz="5400" dirty="0">
              <a:latin typeface="Proxima Nova"/>
              <a:ea typeface="Proxima Nova"/>
              <a:cs typeface="Proxima Nova"/>
              <a:sym typeface="Proxima Nova"/>
            </a:endParaRPr>
          </a:p>
        </p:txBody>
      </p:sp>
      <p:sp>
        <p:nvSpPr>
          <p:cNvPr id="401" name="Google Shape;401;geb73568fda_5_165"/>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geb73568fda_5_17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07" name="Google Shape;407;geb73568fda_5_17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8" name="Google Shape;408;geb73568fda_5_17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9" name="Google Shape;409;geb73568fda_5_17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0" name="Google Shape;410;geb73568fda_5_173"/>
          <p:cNvSpPr txBox="1">
            <a:spLocks noGrp="1"/>
          </p:cNvSpPr>
          <p:nvPr>
            <p:ph type="title" idx="4294967295"/>
          </p:nvPr>
        </p:nvSpPr>
        <p:spPr>
          <a:xfrm>
            <a:off x="1639350" y="1823079"/>
            <a:ext cx="8913300" cy="2899942"/>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“When a man and woman are sealed in the temple…together they obtain and receive priesthood blessings and power to direct the affairs of their family…They have equal power to receive revelation for their family. When they work together in love and righteousness, their decisions are heaven blessed.”</a:t>
            </a:r>
            <a:endParaRPr sz="3000" dirty="0"/>
          </a:p>
        </p:txBody>
      </p:sp>
      <p:sp>
        <p:nvSpPr>
          <p:cNvPr id="7" name="TextBox 6">
            <a:extLst>
              <a:ext uri="{FF2B5EF4-FFF2-40B4-BE49-F238E27FC236}">
                <a16:creationId xmlns:a16="http://schemas.microsoft.com/office/drawing/2014/main" id="{635C48A0-E08E-4F6B-8BE4-7962027C9D35}"/>
              </a:ext>
            </a:extLst>
          </p:cNvPr>
          <p:cNvSpPr txBox="1"/>
          <p:nvPr/>
        </p:nvSpPr>
        <p:spPr>
          <a:xfrm>
            <a:off x="4520839" y="4355718"/>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Elder Quentin L. Cook</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1209</TotalTime>
  <Words>1749</Words>
  <Application>Microsoft Macintosh PowerPoint</Application>
  <PresentationFormat>Widescreen</PresentationFormat>
  <Paragraphs>207</Paragraphs>
  <Slides>24</Slides>
  <Notes>24</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24</vt:i4>
      </vt:variant>
    </vt:vector>
  </HeadingPairs>
  <TitlesOfParts>
    <vt:vector size="32" baseType="lpstr">
      <vt:lpstr>Calibri</vt:lpstr>
      <vt:lpstr>Proxima Nova</vt:lpstr>
      <vt:lpstr>Arial</vt:lpstr>
      <vt:lpstr>Times New Roman</vt:lpstr>
      <vt:lpstr>Office Theme</vt:lpstr>
      <vt:lpstr>Office Theme</vt:lpstr>
      <vt:lpstr>Office Theme</vt:lpstr>
      <vt:lpstr>Office Theme</vt:lpstr>
      <vt:lpstr>PowerPoint Presentation</vt:lpstr>
      <vt:lpstr>PowerPoint Presentation</vt:lpstr>
      <vt:lpstr>Developing an Equal Partnership</vt:lpstr>
      <vt:lpstr>“In the marriage companionship there is neither inferiority nor superiority. The woman does not walk ahead of the man; neither does the man walk ahead of the woman. They walk side by side as a son and daughter of God on an eternal journey.”</vt:lpstr>
      <vt:lpstr>PowerPoint Presentation</vt:lpstr>
      <vt:lpstr>Cultural &amp; Doctrinal Misunderstandings</vt:lpstr>
      <vt:lpstr>PowerPoint Presentation</vt:lpstr>
      <vt:lpstr>Decision Making</vt:lpstr>
      <vt:lpstr>“When a man and woman are sealed in the temple…together they obtain and receive priesthood blessings and power to direct the affairs of their family…They have equal power to receive revelation for their family. When they work together in love and righteousness, their decisions are heaven blessed.”</vt:lpstr>
      <vt:lpstr>“In the Church there is a distinct line of authority. We serve where called by those who preside over us. In the home it is a partnership with husband and wife equally yoked together, sharing in decisions, always working together.”</vt:lpstr>
      <vt:lpstr>PowerPoint Presentation</vt:lpstr>
      <vt:lpstr>Committing Completely</vt:lpstr>
      <vt:lpstr>PowerPoint Presentation</vt:lpstr>
      <vt:lpstr>Divorce Research</vt:lpstr>
      <vt:lpstr>PowerPoint Presentation</vt:lpstr>
      <vt:lpstr>PowerPoint Presentation</vt:lpstr>
      <vt:lpstr>PowerPoint Presentation</vt:lpstr>
      <vt:lpstr>Church Teachings on Divorce</vt:lpstr>
      <vt:lpstr>PowerPoint Presentation</vt:lpstr>
      <vt:lpstr>PowerPoint Presentation</vt:lpstr>
      <vt:lpstr>PowerPoint Presentation</vt:lpstr>
      <vt:lpstr>Conclusion</vt:lpstr>
      <vt:lpstr>PowerPoint Presentation</vt:lpstr>
      <vt:lpstr>Break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13</cp:revision>
  <dcterms:modified xsi:type="dcterms:W3CDTF">2025-05-14T20:33:46Z</dcterms:modified>
</cp:coreProperties>
</file>