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  <p:sldMasterId id="2147483663" r:id="rId3"/>
    <p:sldMasterId id="2147483675" r:id="rId4"/>
    <p:sldMasterId id="2147483687" r:id="rId5"/>
  </p:sldMasterIdLst>
  <p:notesMasterIdLst>
    <p:notesMasterId r:id="rId33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4" r:id="rId14"/>
    <p:sldId id="265" r:id="rId15"/>
    <p:sldId id="266" r:id="rId16"/>
    <p:sldId id="270" r:id="rId17"/>
    <p:sldId id="286" r:id="rId18"/>
    <p:sldId id="271" r:id="rId19"/>
    <p:sldId id="272" r:id="rId20"/>
    <p:sldId id="273" r:id="rId21"/>
    <p:sldId id="274" r:id="rId22"/>
    <p:sldId id="287" r:id="rId23"/>
    <p:sldId id="275" r:id="rId24"/>
    <p:sldId id="288" r:id="rId25"/>
    <p:sldId id="276" r:id="rId26"/>
    <p:sldId id="277" r:id="rId27"/>
    <p:sldId id="278" r:id="rId28"/>
    <p:sldId id="279" r:id="rId29"/>
    <p:sldId id="282" r:id="rId30"/>
    <p:sldId id="283" r:id="rId31"/>
    <p:sldId id="289" r:id="rId32"/>
  </p:sldIdLst>
  <p:sldSz cx="12192000" cy="6858000"/>
  <p:notesSz cx="6858000" cy="9144000"/>
  <p:embeddedFontLst>
    <p:embeddedFont>
      <p:font typeface="Proxima Nova" panose="02000506030000020004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7" roundtripDataSignature="AMtx7miKiZL0eSD1ax8BYBejQNZDPHhI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400E0F-9A32-4E76-957F-0B02B60C4409}">
  <a:tblStyle styleId="{72400E0F-9A32-4E76-957F-0B02B60C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075"/>
  </p:normalViewPr>
  <p:slideViewPr>
    <p:cSldViewPr snapToGrid="0">
      <p:cViewPr varScale="1">
        <p:scale>
          <a:sx n="93" d="100"/>
          <a:sy n="93" d="100"/>
        </p:scale>
        <p:origin x="21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font" Target="fonts/font1.fntdata"/><Relationship Id="rId47" Type="http://customschemas.google.com/relationships/presentationmetadata" Target="metadata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3.fntdata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2.fntdata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b3d18ea68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9" name="Google Shape;409;geb3d18ea68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3076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eb709532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5" name="Google Shape;455;geb709532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b3d18ea68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eb3d18ea68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b709532c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eb709532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1747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b3d18ea68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1" name="Google Shape;341;geb3d18ea68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50680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b3d18ea68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eb3d18ea68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eb709532c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eb709532c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b709532c4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9" name="Google Shape;529;geb709532c4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eb709532c4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7" name="Google Shape;557;geb709532c4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7110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046251034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ga046251034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b3d18ea68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8" name="Google Shape;358;geb3d18ea68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eb3d18ea6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eb3d18ea6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See gottman.com</a:t>
            </a: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b3d18ea68_0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anyone have any thoughts on the Magic 6 Hours they want to share?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eb3d18ea68_0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eb3d18ea68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eb3d18ea68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608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046251034_0_2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a046251034_0_20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a046251034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a046251034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a046251034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b709532c4_0_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geb709532c4_0_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09532c4_0_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b709532c4_0_1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09532c4_0_1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1" name="Google Shape;261;geb709532c4_0_1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62" name="Google Shape;262;geb709532c4_0_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geb709532c4_0_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geb709532c4_0_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b709532c4_0_1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geb709532c4_0_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geb709532c4_0_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09532c4_0_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b709532c4_0_1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geb709532c4_0_1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geb709532c4_0_1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geb709532c4_0_1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eb709532c4_0_1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b709532c4_0_1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geb709532c4_0_1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9" name="Google Shape;279;geb709532c4_0_1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09532c4_0_1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09532c4_0_1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b709532c4_0_15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geb709532c4_0_15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geb709532c4_0_1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eb709532c4_0_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09532c4_0_1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b709532c4_0_1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geb709532c4_0_1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geb709532c4_0_1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geb709532c4_0_1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09532c4_0_1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09532c4_0_1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09532c4_0_1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09532c4_0_1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geb709532c4_0_1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geb709532c4_0_1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0" name="Google Shape;300;geb709532c4_0_1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geb709532c4_0_1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geb709532c4_0_1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09532c4_0_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b709532c4_0_17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09532c4_0_17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geb709532c4_0_17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08" name="Google Shape;308;geb709532c4_0_1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geb709532c4_0_1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09532c4_0_1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b709532c4_0_1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geb709532c4_0_18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09532c4_0_1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09532c4_0_1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09532c4_0_1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09532c4_0_191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09532c4_0_191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geb709532c4_0_1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geb709532c4_0_19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09532c4_0_19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b709532c4_0_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geb709532c4_0_1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geb709532c4_0_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geb709532c4_0_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geb709532c4_0_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0" y="246400"/>
            <a:ext cx="5318098" cy="49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eb3d18ea68_0_0"/>
          <p:cNvSpPr txBox="1"/>
          <p:nvPr/>
        </p:nvSpPr>
        <p:spPr>
          <a:xfrm>
            <a:off x="1565850" y="5588750"/>
            <a:ext cx="9060300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Lesson 5: Becoming One Through Growing Together</a:t>
            </a:r>
            <a:endParaRPr sz="2800" i="0" u="none" strike="noStrike" cap="non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9" name="Google Shape;329;geb3d18ea68_0_0"/>
          <p:cNvCxnSpPr/>
          <p:nvPr/>
        </p:nvCxnSpPr>
        <p:spPr>
          <a:xfrm>
            <a:off x="2941354" y="531014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365760" y="982044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sz="48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680466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-204194" y="256792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lvl="1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some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ways we can reach out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together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support? 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41400" lvl="1" indent="-571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principles that can guide how we do this?</a:t>
            </a:r>
            <a:endParaRPr sz="36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E5DA20-0816-45BE-8D36-DF1313B66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eb3d18ea68_0_551"/>
          <p:cNvSpPr txBox="1">
            <a:spLocks noGrp="1"/>
          </p:cNvSpPr>
          <p:nvPr>
            <p:ph type="title"/>
          </p:nvPr>
        </p:nvSpPr>
        <p:spPr>
          <a:xfrm>
            <a:off x="6288136" y="551937"/>
            <a:ext cx="4578104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Seeking Outside Help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2" name="Google Shape;412;geb3d18ea68_0_551"/>
          <p:cNvCxnSpPr>
            <a:cxnSpLocks/>
          </p:cNvCxnSpPr>
          <p:nvPr/>
        </p:nvCxnSpPr>
        <p:spPr>
          <a:xfrm>
            <a:off x="5481676" y="2783575"/>
            <a:ext cx="6191024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geb3d18ea68_0_551"/>
          <p:cNvSpPr txBox="1"/>
          <p:nvPr/>
        </p:nvSpPr>
        <p:spPr>
          <a:xfrm>
            <a:off x="6096000" y="2596437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17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Other Resources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83257-063F-4E6E-B504-171BC28C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72" y="-1"/>
            <a:ext cx="45781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Marital Support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System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350746-911A-4BE9-B949-C53EA47A5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94" y="0"/>
            <a:ext cx="458649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142651-20C8-4104-ADE8-89CC97CAB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744" y="0"/>
            <a:ext cx="4794441" cy="68797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Other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C25DD-DBFF-4274-8377-C86B95CA8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458" y="0"/>
            <a:ext cx="4864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5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b709532c4_0_1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eb709532c4_0_1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geb709532c4_0_10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eb709532c4_0_10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1" name="Google Shape;461;geb709532c4_0_10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3" name="Google Shape;463;geb709532c4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1456" y="2542791"/>
            <a:ext cx="5210400" cy="15523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eb3d18ea68_0_724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eb3d18ea68_0_724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eb3d18ea68_0_724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eb3d18ea68_0_724"/>
          <p:cNvSpPr txBox="1"/>
          <p:nvPr/>
        </p:nvSpPr>
        <p:spPr>
          <a:xfrm>
            <a:off x="4536750" y="3593028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4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geb3d18ea68_0_724"/>
          <p:cNvSpPr txBox="1"/>
          <p:nvPr/>
        </p:nvSpPr>
        <p:spPr>
          <a:xfrm>
            <a:off x="6096000" y="1406549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DFEA2-66CB-4FC0-A0CE-C2168717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b709532c4_0_2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b709532c4_0_2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eb709532c4_0_2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eb709532c4_0_2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Serving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2" name="Google Shape;482;geb709532c4_0_2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1622250"/>
            <a:ext cx="69747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“For whosoever will save his life shall lose it; and whosoever shall lose his life for my sake shall find it.”</a:t>
            </a:r>
            <a:endParaRPr sz="42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br>
              <a:rPr lang="en-US" sz="2800" dirty="0"/>
            </a:br>
            <a:r>
              <a:rPr lang="en-US" sz="2800" i="1" dirty="0"/>
              <a:t>Matthew 16:25</a:t>
            </a:r>
            <a:endParaRPr sz="28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3205935"/>
            <a:ext cx="6974700" cy="147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800" i="1" dirty="0"/>
              <a:t>Couple generativity </a:t>
            </a:r>
            <a:r>
              <a:rPr lang="en-US" sz="4800" dirty="0"/>
              <a:t>increases couple identity and strength.</a:t>
            </a:r>
            <a:endParaRPr sz="3600" i="1" dirty="0"/>
          </a:p>
        </p:txBody>
      </p:sp>
    </p:spTree>
    <p:extLst>
      <p:ext uri="{BB962C8B-B14F-4D97-AF65-F5344CB8AC3E}">
        <p14:creationId xmlns:p14="http://schemas.microsoft.com/office/powerpoint/2010/main" val="612260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"/>
          <p:cNvSpPr txBox="1"/>
          <p:nvPr/>
        </p:nvSpPr>
        <p:spPr>
          <a:xfrm>
            <a:off x="640530" y="151197"/>
            <a:ext cx="10721340" cy="65556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32" y="268621"/>
            <a:ext cx="9844336" cy="632075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8"/>
          <p:cNvSpPr txBox="1"/>
          <p:nvPr/>
        </p:nvSpPr>
        <p:spPr>
          <a:xfrm>
            <a:off x="128850" y="6589275"/>
            <a:ext cx="11744700" cy="13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917"/>
              <a:buFont typeface="Arial"/>
              <a:buNone/>
            </a:pPr>
            <a:r>
              <a:rPr lang="en-US" sz="2517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goodnewsnetwork.org, 4 Sep 2020, credit Caroline Stoltzfus/The City Mission</a:t>
            </a:r>
            <a:endParaRPr sz="3165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48;p21">
            <a:extLst>
              <a:ext uri="{FF2B5EF4-FFF2-40B4-BE49-F238E27FC236}">
                <a16:creationId xmlns:a16="http://schemas.microsoft.com/office/drawing/2014/main" id="{4A5DA394-1312-4979-B1CB-F6EA58C9B196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eb3d18ea68_0_259"/>
          <p:cNvSpPr txBox="1">
            <a:spLocks noGrp="1"/>
          </p:cNvSpPr>
          <p:nvPr>
            <p:ph type="body" idx="1"/>
          </p:nvPr>
        </p:nvSpPr>
        <p:spPr>
          <a:xfrm>
            <a:off x="3537674" y="2784775"/>
            <a:ext cx="5113200" cy="1284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What is </a:t>
            </a:r>
            <a:r>
              <a:rPr lang="en-US" sz="5400" i="1" dirty="0"/>
              <a:t>entropy</a:t>
            </a:r>
            <a:r>
              <a:rPr lang="en-US" sz="5400" dirty="0"/>
              <a:t>?</a:t>
            </a:r>
            <a:endParaRPr sz="4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19765" y="1809852"/>
            <a:ext cx="6352470" cy="33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3200" dirty="0"/>
              <a:t>“Responsible citizens everywhere… [are called] to promote those measures designed to maintain and strengthen the family as the fundamental unity of society.”</a:t>
            </a:r>
            <a:br>
              <a:rPr lang="en-US" sz="3200" dirty="0"/>
            </a:br>
            <a:br>
              <a:rPr lang="en-US" sz="3200" dirty="0"/>
            </a:br>
            <a:r>
              <a:rPr lang="en-US" sz="2400" i="1" dirty="0"/>
              <a:t>The Family Proclamation</a:t>
            </a:r>
            <a:endParaRPr sz="2000" i="1" dirty="0"/>
          </a:p>
        </p:txBody>
      </p:sp>
    </p:spTree>
    <p:extLst>
      <p:ext uri="{BB962C8B-B14F-4D97-AF65-F5344CB8AC3E}">
        <p14:creationId xmlns:p14="http://schemas.microsoft.com/office/powerpoint/2010/main" val="3445821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b3d18ea68_0_733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eb3d18ea68_0_733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eb3d18ea68_0_733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eb3d18ea68_0_733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geb3d18ea68_0_733"/>
          <p:cNvSpPr txBox="1"/>
          <p:nvPr/>
        </p:nvSpPr>
        <p:spPr>
          <a:xfrm>
            <a:off x="6153750" y="1435168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08" name="Google Shape;508;geb3d18ea68_0_7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543" y="0"/>
            <a:ext cx="477787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eb709532c4_0_209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b709532c4_0_20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eb709532c4_0_209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eb709532c4_0_209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Congratulations!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geb709532c4_0_209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667000" y="1937611"/>
            <a:ext cx="6858000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“Whatever Jesus lays his hands upon lives. If Jesus lays his hands upon a marriage, it lives.”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President Howard W. Hunter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b709532c4_0_220"/>
          <p:cNvSpPr txBox="1"/>
          <p:nvPr/>
        </p:nvSpPr>
        <p:spPr>
          <a:xfrm>
            <a:off x="443050" y="935550"/>
            <a:ext cx="47004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6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Stay in touch!</a:t>
            </a:r>
            <a:endParaRPr sz="600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32" name="Google Shape;532;geb709532c4_0_220"/>
          <p:cNvCxnSpPr/>
          <p:nvPr/>
        </p:nvCxnSpPr>
        <p:spPr>
          <a:xfrm rot="10800000" flipH="1">
            <a:off x="711700" y="2325150"/>
            <a:ext cx="4163100" cy="51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geb709532c4_0_220"/>
          <p:cNvSpPr txBox="1"/>
          <p:nvPr/>
        </p:nvSpPr>
        <p:spPr>
          <a:xfrm>
            <a:off x="0" y="2672003"/>
            <a:ext cx="10474036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</a:p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AnxiouslyEngaged.byu.edu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3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anxiously.engaged.marriage.prep@gmail.com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geb709532c4_0_22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8217630" y="15569"/>
            <a:ext cx="3789142" cy="3513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b709532c4_0_257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b709532c4_0_2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eb709532c4_0_2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eb709532c4_0_257"/>
          <p:cNvSpPr txBox="1">
            <a:spLocks noGrp="1"/>
          </p:cNvSpPr>
          <p:nvPr>
            <p:ph type="title"/>
          </p:nvPr>
        </p:nvSpPr>
        <p:spPr>
          <a:xfrm>
            <a:off x="480150" y="2356075"/>
            <a:ext cx="112317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Marriage License 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Discount Reminder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3" name="Google Shape;563;geb709532c4_0_257"/>
          <p:cNvSpPr/>
          <p:nvPr/>
        </p:nvSpPr>
        <p:spPr>
          <a:xfrm flipH="1">
            <a:off x="5200800" y="4448877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373425" y="1210950"/>
            <a:ext cx="6641100" cy="5016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287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Share your commitment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a special way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5715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Decide on the next step of </a:t>
            </a: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“marriage program” 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Choose a mentor?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a book?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a supplemental lesson? 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2788920" y="568970"/>
            <a:ext cx="6103288" cy="572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4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a046251034_0_381"/>
          <p:cNvSpPr txBox="1">
            <a:spLocks noGrp="1"/>
          </p:cNvSpPr>
          <p:nvPr>
            <p:ph type="title"/>
          </p:nvPr>
        </p:nvSpPr>
        <p:spPr>
          <a:xfrm>
            <a:off x="5254044" y="403897"/>
            <a:ext cx="6473136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i="1" dirty="0">
                <a:latin typeface="Proxima Nova"/>
                <a:ea typeface="Proxima Nova"/>
                <a:cs typeface="Proxima Nova"/>
                <a:sym typeface="Proxima Nova"/>
              </a:rPr>
              <a:t>Intentionally</a:t>
            </a: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Nurturing our Marriage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53" name="Google Shape;353;ga046251034_0_381"/>
          <p:cNvCxnSpPr>
            <a:cxnSpLocks/>
          </p:cNvCxnSpPr>
          <p:nvPr/>
        </p:nvCxnSpPr>
        <p:spPr>
          <a:xfrm>
            <a:off x="5254044" y="2745575"/>
            <a:ext cx="6473136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ga046251034_0_381"/>
          <p:cNvSpPr txBox="1"/>
          <p:nvPr/>
        </p:nvSpPr>
        <p:spPr>
          <a:xfrm>
            <a:off x="6192750" y="3226433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Investing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endParaRPr sz="1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A3B9CC-F7B8-4D58-AA6D-E959CC50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4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b3d18ea68_0_34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b3d18ea68_0_34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b3d18ea68_0_34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b3d18ea68_0_345"/>
          <p:cNvSpPr txBox="1">
            <a:spLocks noGrp="1"/>
          </p:cNvSpPr>
          <p:nvPr>
            <p:ph type="title"/>
          </p:nvPr>
        </p:nvSpPr>
        <p:spPr>
          <a:xfrm>
            <a:off x="4303273" y="2149710"/>
            <a:ext cx="3585431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Investing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geb3d18ea68_0_345"/>
          <p:cNvSpPr/>
          <p:nvPr/>
        </p:nvSpPr>
        <p:spPr>
          <a:xfrm flipH="1">
            <a:off x="5170870" y="374579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3d18ea68_0_359"/>
          <p:cNvSpPr txBox="1">
            <a:spLocks noGrp="1"/>
          </p:cNvSpPr>
          <p:nvPr>
            <p:ph type="title"/>
          </p:nvPr>
        </p:nvSpPr>
        <p:spPr>
          <a:xfrm>
            <a:off x="587001" y="1920240"/>
            <a:ext cx="60615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The Magic 6 Hours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geb3d18ea68_0_359"/>
          <p:cNvSpPr txBox="1">
            <a:spLocks noGrp="1"/>
          </p:cNvSpPr>
          <p:nvPr>
            <p:ph type="body" idx="1"/>
          </p:nvPr>
        </p:nvSpPr>
        <p:spPr>
          <a:xfrm>
            <a:off x="1733321" y="4041645"/>
            <a:ext cx="3184099" cy="136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000" dirty="0"/>
              <a:t>Dr. John Gottman</a:t>
            </a:r>
            <a:endParaRPr sz="3000" dirty="0"/>
          </a:p>
        </p:txBody>
      </p:sp>
      <p:cxnSp>
        <p:nvCxnSpPr>
          <p:cNvPr id="372" name="Google Shape;372;geb3d18ea68_0_359"/>
          <p:cNvCxnSpPr>
            <a:cxnSpLocks/>
          </p:cNvCxnSpPr>
          <p:nvPr/>
        </p:nvCxnSpPr>
        <p:spPr>
          <a:xfrm>
            <a:off x="287121" y="3724612"/>
            <a:ext cx="6639459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71" name="Google Shape;371;geb3d18ea68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400" y="993920"/>
            <a:ext cx="4961599" cy="496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/>
          <p:nvPr/>
        </p:nvSpPr>
        <p:spPr>
          <a:xfrm>
            <a:off x="0" y="-61782"/>
            <a:ext cx="12192000" cy="1354913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2"/>
          <p:cNvSpPr txBox="1"/>
          <p:nvPr/>
        </p:nvSpPr>
        <p:spPr>
          <a:xfrm>
            <a:off x="1612798" y="200175"/>
            <a:ext cx="8966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Gottman’s Magic Six Hours:</a:t>
            </a:r>
            <a:endParaRPr sz="4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379" name="Google Shape;379;p12"/>
          <p:cNvGraphicFramePr/>
          <p:nvPr>
            <p:extLst>
              <p:ext uri="{D42A27DB-BD31-4B8C-83A1-F6EECF244321}">
                <p14:modId xmlns:p14="http://schemas.microsoft.com/office/powerpoint/2010/main" val="2318713567"/>
              </p:ext>
            </p:extLst>
          </p:nvPr>
        </p:nvGraphicFramePr>
        <p:xfrm>
          <a:off x="289475" y="1446285"/>
          <a:ext cx="11613050" cy="5278578"/>
        </p:xfrm>
        <a:graphic>
          <a:graphicData uri="http://schemas.openxmlformats.org/drawingml/2006/table">
            <a:tbl>
              <a:tblPr>
                <a:noFill/>
                <a:tableStyleId>{72400E0F-9A32-4E76-957F-0B02B60C4409}</a:tableStyleId>
              </a:tblPr>
              <a:tblGrid>
                <a:gridCol w="604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Partings 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min/day = 10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Reunions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min/day = 1 hr 40 min/week</a:t>
                      </a:r>
                      <a:endParaRPr sz="3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Admiration and Appreciation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Affection	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Weekly Date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hr/week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State of the Union Meeting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hr/week</a:t>
                      </a:r>
                      <a:endParaRPr sz="3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3d18ea68_0_458"/>
          <p:cNvSpPr/>
          <p:nvPr/>
        </p:nvSpPr>
        <p:spPr>
          <a:xfrm>
            <a:off x="5405775" y="331183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eb3d18ea68_0_458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eb3d18ea68_0_458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eb3d18ea68_0_458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6 Hours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geb3d18ea68_0_458"/>
          <p:cNvSpPr txBox="1"/>
          <p:nvPr/>
        </p:nvSpPr>
        <p:spPr>
          <a:xfrm>
            <a:off x="6203325" y="1511264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6180-9EC5-4C69-9EA3-0937931E6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25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3d18ea68_0_54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b3d18ea68_0_54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eb3d18ea68_0_54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eb3d18ea68_0_54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Learning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8" name="Google Shape;398;geb3d18ea68_0_54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334EF516-76AB-4BA0-8279-182B5ED9836D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119201"/>
            <a:ext cx="6375130" cy="271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When properly done, seeking help from others </a:t>
            </a:r>
            <a:r>
              <a:rPr lang="en-US" sz="4200" i="1" dirty="0"/>
              <a:t>does not </a:t>
            </a:r>
            <a:r>
              <a:rPr lang="en-US" sz="4200" dirty="0"/>
              <a:t>break the loyalty you have built.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743742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1552</Words>
  <Application>Microsoft Macintosh PowerPoint</Application>
  <PresentationFormat>Widescreen</PresentationFormat>
  <Paragraphs>184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Calibri</vt:lpstr>
      <vt:lpstr>Proxima Nova</vt:lpstr>
      <vt:lpstr>Arial</vt:lpstr>
      <vt:lpstr>Times New Roman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 Intentionally  Nurturing our Marriage</vt:lpstr>
      <vt:lpstr>Investing</vt:lpstr>
      <vt:lpstr>The Magic 6 Hours</vt:lpstr>
      <vt:lpstr>PowerPoint Presentation</vt:lpstr>
      <vt:lpstr>PowerPoint Presentation</vt:lpstr>
      <vt:lpstr>Learning</vt:lpstr>
      <vt:lpstr>When properly done, seeking help from others does not break the loyalty you have built.</vt:lpstr>
      <vt:lpstr>PowerPoint Presentation</vt:lpstr>
      <vt:lpstr> Seeking Outside Help</vt:lpstr>
      <vt:lpstr>Marital Support System</vt:lpstr>
      <vt:lpstr>Other Resources</vt:lpstr>
      <vt:lpstr>Resources</vt:lpstr>
      <vt:lpstr>PowerPoint Presentation</vt:lpstr>
      <vt:lpstr>Serving</vt:lpstr>
      <vt:lpstr>“For whosoever will save his life shall lose it; and whosoever shall lose his life for my sake shall find it.”  Matthew 16:25</vt:lpstr>
      <vt:lpstr>Couple generativity increases couple identity and strength.</vt:lpstr>
      <vt:lpstr>PowerPoint Presentation</vt:lpstr>
      <vt:lpstr>“Responsible citizens everywhere… [are called] to promote those measures designed to maintain and strengthen the family as the fundamental unity of society.”  The Family Proclamation</vt:lpstr>
      <vt:lpstr>PowerPoint Presentation</vt:lpstr>
      <vt:lpstr>Congratulations!</vt:lpstr>
      <vt:lpstr>PowerPoint Presentation</vt:lpstr>
      <vt:lpstr>PowerPoint Presentation</vt:lpstr>
      <vt:lpstr>Marriage License  Discount Reminder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24</cp:revision>
  <dcterms:modified xsi:type="dcterms:W3CDTF">2025-05-14T20:44:42Z</dcterms:modified>
</cp:coreProperties>
</file>