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7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  <p:sldMasterId id="2147483664" r:id="rId2"/>
    <p:sldMasterId id="2147483676" r:id="rId3"/>
    <p:sldMasterId id="2147483688" r:id="rId4"/>
    <p:sldMasterId id="2147483700" r:id="rId5"/>
    <p:sldMasterId id="2147483712" r:id="rId6"/>
    <p:sldMasterId id="2147483724" r:id="rId7"/>
    <p:sldMasterId id="2147483736" r:id="rId8"/>
  </p:sldMasterIdLst>
  <p:notesMasterIdLst>
    <p:notesMasterId r:id="rId77"/>
  </p:notesMasterIdLst>
  <p:sldIdLst>
    <p:sldId id="296" r:id="rId9"/>
    <p:sldId id="297" r:id="rId10"/>
    <p:sldId id="299" r:id="rId11"/>
    <p:sldId id="298" r:id="rId12"/>
    <p:sldId id="300" r:id="rId13"/>
    <p:sldId id="301" r:id="rId14"/>
    <p:sldId id="291" r:id="rId15"/>
    <p:sldId id="260" r:id="rId16"/>
    <p:sldId id="311" r:id="rId17"/>
    <p:sldId id="329" r:id="rId18"/>
    <p:sldId id="336" r:id="rId19"/>
    <p:sldId id="330" r:id="rId20"/>
    <p:sldId id="337" r:id="rId21"/>
    <p:sldId id="331" r:id="rId22"/>
    <p:sldId id="312" r:id="rId23"/>
    <p:sldId id="332" r:id="rId24"/>
    <p:sldId id="338" r:id="rId25"/>
    <p:sldId id="333" r:id="rId26"/>
    <p:sldId id="313" r:id="rId27"/>
    <p:sldId id="315" r:id="rId28"/>
    <p:sldId id="334" r:id="rId29"/>
    <p:sldId id="339" r:id="rId30"/>
    <p:sldId id="335" r:id="rId31"/>
    <p:sldId id="340" r:id="rId32"/>
    <p:sldId id="341" r:id="rId33"/>
    <p:sldId id="302" r:id="rId34"/>
    <p:sldId id="308" r:id="rId35"/>
    <p:sldId id="317" r:id="rId36"/>
    <p:sldId id="342" r:id="rId37"/>
    <p:sldId id="343" r:id="rId38"/>
    <p:sldId id="344" r:id="rId39"/>
    <p:sldId id="345" r:id="rId40"/>
    <p:sldId id="346" r:id="rId41"/>
    <p:sldId id="347" r:id="rId42"/>
    <p:sldId id="348" r:id="rId43"/>
    <p:sldId id="318" r:id="rId44"/>
    <p:sldId id="349" r:id="rId45"/>
    <p:sldId id="350" r:id="rId46"/>
    <p:sldId id="265" r:id="rId47"/>
    <p:sldId id="351" r:id="rId48"/>
    <p:sldId id="271" r:id="rId49"/>
    <p:sldId id="352" r:id="rId50"/>
    <p:sldId id="286" r:id="rId51"/>
    <p:sldId id="303" r:id="rId52"/>
    <p:sldId id="309" r:id="rId53"/>
    <p:sldId id="276" r:id="rId54"/>
    <p:sldId id="353" r:id="rId55"/>
    <p:sldId id="319" r:id="rId56"/>
    <p:sldId id="321" r:id="rId57"/>
    <p:sldId id="320" r:id="rId58"/>
    <p:sldId id="324" r:id="rId59"/>
    <p:sldId id="322" r:id="rId60"/>
    <p:sldId id="323" r:id="rId61"/>
    <p:sldId id="325" r:id="rId62"/>
    <p:sldId id="354" r:id="rId63"/>
    <p:sldId id="355" r:id="rId64"/>
    <p:sldId id="356" r:id="rId65"/>
    <p:sldId id="282" r:id="rId66"/>
    <p:sldId id="304" r:id="rId67"/>
    <p:sldId id="326" r:id="rId68"/>
    <p:sldId id="327" r:id="rId69"/>
    <p:sldId id="328" r:id="rId70"/>
    <p:sldId id="288" r:id="rId71"/>
    <p:sldId id="358" r:id="rId72"/>
    <p:sldId id="357" r:id="rId73"/>
    <p:sldId id="359" r:id="rId74"/>
    <p:sldId id="283" r:id="rId75"/>
    <p:sldId id="360" r:id="rId76"/>
  </p:sldIdLst>
  <p:sldSz cx="12192000" cy="6858000"/>
  <p:notesSz cx="6858000" cy="9144000"/>
  <p:embeddedFontLst>
    <p:embeddedFont>
      <p:font typeface="Calibri" panose="020F0502020204030204" pitchFamily="34" charset="0"/>
      <p:regular r:id="rId78"/>
      <p:bold r:id="rId79"/>
      <p:italic r:id="rId80"/>
      <p:boldItalic r:id="rId81"/>
    </p:embeddedFont>
    <p:embeddedFont>
      <p:font typeface="Proxima Nova" panose="02000506030000020004" pitchFamily="2" charset="0"/>
      <p:regular r:id="rId82"/>
      <p:bold r:id="rId83"/>
      <p:italic r:id="rId84"/>
      <p:boldItalic r:id="rId8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9D5C"/>
    <a:srgbClr val="90B1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3764"/>
  </p:normalViewPr>
  <p:slideViewPr>
    <p:cSldViewPr snapToGrid="0" snapToObjects="1">
      <p:cViewPr varScale="1">
        <p:scale>
          <a:sx n="67" d="100"/>
          <a:sy n="67" d="100"/>
        </p:scale>
        <p:origin x="22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63" Type="http://schemas.openxmlformats.org/officeDocument/2006/relationships/slide" Target="slides/slide55.xml"/><Relationship Id="rId68" Type="http://schemas.openxmlformats.org/officeDocument/2006/relationships/slide" Target="slides/slide60.xml"/><Relationship Id="rId84" Type="http://schemas.openxmlformats.org/officeDocument/2006/relationships/font" Target="fonts/font7.fntdata"/><Relationship Id="rId89" Type="http://schemas.openxmlformats.org/officeDocument/2006/relationships/tableStyles" Target="tableStyles.xml"/><Relationship Id="rId16" Type="http://schemas.openxmlformats.org/officeDocument/2006/relationships/slide" Target="slides/slide8.xml"/><Relationship Id="rId11" Type="http://schemas.openxmlformats.org/officeDocument/2006/relationships/slide" Target="slides/slide3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74" Type="http://schemas.openxmlformats.org/officeDocument/2006/relationships/slide" Target="slides/slide66.xml"/><Relationship Id="rId79" Type="http://schemas.openxmlformats.org/officeDocument/2006/relationships/font" Target="fonts/font2.fntdata"/><Relationship Id="rId5" Type="http://schemas.openxmlformats.org/officeDocument/2006/relationships/slideMaster" Target="slideMasters/slideMaster5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slide" Target="slides/slide61.xml"/><Relationship Id="rId77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72" Type="http://schemas.openxmlformats.org/officeDocument/2006/relationships/slide" Target="slides/slide64.xml"/><Relationship Id="rId80" Type="http://schemas.openxmlformats.org/officeDocument/2006/relationships/font" Target="fonts/font3.fntdata"/><Relationship Id="rId85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slide" Target="slides/slide59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slide" Target="slides/slide62.xml"/><Relationship Id="rId75" Type="http://schemas.openxmlformats.org/officeDocument/2006/relationships/slide" Target="slides/slide67.xml"/><Relationship Id="rId83" Type="http://schemas.openxmlformats.org/officeDocument/2006/relationships/font" Target="fonts/font6.fntdata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73" Type="http://schemas.openxmlformats.org/officeDocument/2006/relationships/slide" Target="slides/slide65.xml"/><Relationship Id="rId78" Type="http://schemas.openxmlformats.org/officeDocument/2006/relationships/font" Target="fonts/font1.fntdata"/><Relationship Id="rId81" Type="http://schemas.openxmlformats.org/officeDocument/2006/relationships/font" Target="fonts/font4.fntdata"/><Relationship Id="rId86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6" Type="http://schemas.openxmlformats.org/officeDocument/2006/relationships/slide" Target="slides/slide68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3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4" Type="http://schemas.openxmlformats.org/officeDocument/2006/relationships/slide" Target="slides/slide16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66" Type="http://schemas.openxmlformats.org/officeDocument/2006/relationships/slide" Target="slides/slide58.xml"/><Relationship Id="rId87" Type="http://schemas.openxmlformats.org/officeDocument/2006/relationships/viewProps" Target="viewProps.xml"/><Relationship Id="rId61" Type="http://schemas.openxmlformats.org/officeDocument/2006/relationships/slide" Target="slides/slide53.xml"/><Relationship Id="rId82" Type="http://schemas.openxmlformats.org/officeDocument/2006/relationships/font" Target="fonts/font5.fntdata"/><Relationship Id="rId19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b30808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2" name="Google Shape;202;geb30808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932711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446564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76471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234075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133349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98453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692361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668588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831954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7605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073877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768371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761589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318628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073570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325846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934034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846347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6585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760935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3784658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9214829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567471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4768477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0084259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5007858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4635886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846961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eb3d18ea68_0_6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01" name="Google Shape;401;geb3d18ea68_0_6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29338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3803334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2" name="Google Shape;2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4182275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eb73568fda_6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Google Shape;572;geb73568fda_6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8675139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8724312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1905712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0" name="Google Shape;39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2110350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3944620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7089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7657582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385809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0910980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8293897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7347598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7136051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2" name="Google Shape;2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5751937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1" dirty="0" err="1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Unsplash</a:t>
            </a:r>
            <a:r>
              <a:rPr lang="en-US" sz="1400" b="1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 photo 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6007132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0962916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dirty="0" err="1"/>
              <a:t>Unsplash</a:t>
            </a:r>
            <a:r>
              <a:rPr lang="en-US" dirty="0"/>
              <a:t> photo </a:t>
            </a:r>
            <a:endParaRPr dirty="0"/>
          </a:p>
        </p:txBody>
      </p:sp>
      <p:sp>
        <p:nvSpPr>
          <p:cNvPr id="492" name="Google Shape;492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26276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1421072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6003198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2338928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7582519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3568fda_5_9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3568fda_5_9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4936543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2" name="Google Shape;2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8960023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95703492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38894208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eb709532c4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6" name="Google Shape;566;geb709532c4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063434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87926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75850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14653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51439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9981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72389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49987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53980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42820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409505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835901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699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8" name="Google Shape;138;p2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39" name="Google Shape;139;p2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9679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5" name="Google Shape;145;p2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46" name="Google Shape;146;p2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50538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>
            <a:spLocks noGrp="1"/>
          </p:cNvSpPr>
          <p:nvPr>
            <p:ph type="title"/>
          </p:nvPr>
        </p:nvSpPr>
        <p:spPr>
          <a:xfrm>
            <a:off x="831851" y="1709739"/>
            <a:ext cx="105156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9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52" name="Google Shape;152;p2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188682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3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3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784676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31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164" name="Google Shape;164;p3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3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3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221375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3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p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1" name="Google Shape;171;p3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3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3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190554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8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77" name="Google Shape;177;p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80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8" name="Google Shape;178;p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79" name="Google Shape;179;p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2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0" name="Google Shape;180;p3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3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3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215674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3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3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3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935391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35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3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3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3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807341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6"/>
          <p:cNvSpPr txBox="1">
            <a:spLocks noGrp="1"/>
          </p:cNvSpPr>
          <p:nvPr>
            <p:ph type="title"/>
          </p:nvPr>
        </p:nvSpPr>
        <p:spPr>
          <a:xfrm rot="5400000">
            <a:off x="7133400" y="1956725"/>
            <a:ext cx="5812000" cy="2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36"/>
          <p:cNvSpPr txBox="1">
            <a:spLocks noGrp="1"/>
          </p:cNvSpPr>
          <p:nvPr>
            <p:ph type="body" idx="1"/>
          </p:nvPr>
        </p:nvSpPr>
        <p:spPr>
          <a:xfrm rot="5400000">
            <a:off x="1799300" y="-596075"/>
            <a:ext cx="5812000" cy="7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3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3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3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35227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453262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139089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583312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405598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985209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>
            <a:spLocks noGrp="1"/>
          </p:cNvSpPr>
          <p:nvPr>
            <p:ph type="title"/>
          </p:nvPr>
        </p:nvSpPr>
        <p:spPr>
          <a:xfrm>
            <a:off x="831851" y="1709739"/>
            <a:ext cx="105156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547527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303621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8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80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2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739263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91043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24645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7133400" y="1956725"/>
            <a:ext cx="5812000" cy="2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799300" y="-596075"/>
            <a:ext cx="5812000" cy="7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094906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b3d18ea68_0_1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geb3d18ea68_0_1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eb3d18ea68_0_1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818719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b3d18ea68_0_19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eb3d18ea68_0_19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1" name="Google Shape;111;geb3d18ea68_0_19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2" name="Google Shape;112;geb3d18ea68_0_19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eb3d18ea68_0_19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eb3d18ea68_0_19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23172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b3d18ea68_0_20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geb3d18ea68_0_20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geb3d18ea68_0_20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9" name="Google Shape;119;geb3d18ea68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eb3d18ea68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eb3d18ea68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69583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b3d18ea68_0_20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eb3d18ea68_0_20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geb3d18ea68_0_20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eb3d18ea68_0_20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eb3d18ea68_0_20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31205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b3d18ea68_0_2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geb3d18ea68_0_2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geb3d18ea68_0_2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eb3d18ea68_0_2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eb3d18ea68_0_2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88654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b3d18ea68_0_22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eb3d18ea68_0_2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7" name="Google Shape;137;geb3d18ea68_0_2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eb3d18ea68_0_2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eb3d18ea68_0_2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74213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b3d18ea68_0_2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eb3d18ea68_0_2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geb3d18ea68_0_2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geb3d18ea68_0_2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eb3d18ea68_0_2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eb3d18ea68_0_2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7416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eb3d18ea68_0_2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eb3d18ea68_0_2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0" name="Google Shape;150;geb3d18ea68_0_2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geb3d18ea68_0_2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2" name="Google Shape;152;geb3d18ea68_0_2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geb3d18ea68_0_2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eb3d18ea68_0_2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eb3d18ea68_0_2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94830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b3d18ea68_0_2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geb3d18ea68_0_2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geb3d18ea68_0_2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geb3d18ea68_0_2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8609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b3d18ea68_0_2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geb3d18ea68_0_247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geb3d18ea68_0_2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geb3d18ea68_0_2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geb3d18ea68_0_2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7088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eb3d18ea68_0_253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eb3d18ea68_0_253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geb3d18ea68_0_2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geb3d18ea68_0_2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geb3d18ea68_0_2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79370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b73568fda_5_6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geb73568fda_5_6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geb73568fda_5_6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94302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eb73568fda_5_6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eb73568fda_5_63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99" name="Google Shape;199;geb73568fda_5_63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00" name="Google Shape;200;geb73568fda_5_6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eb73568fda_5_6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eb73568fda_5_6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19303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eb73568fda_5_63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eb73568fda_5_63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6" name="Google Shape;206;geb73568fda_5_63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07" name="Google Shape;207;geb73568fda_5_6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geb73568fda_5_6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geb73568fda_5_6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2595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eb73568fda_5_64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geb73568fda_5_64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13" name="Google Shape;213;geb73568fda_5_6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eb73568fda_5_6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geb73568fda_5_6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122437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b73568fda_5_6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geb73568fda_5_65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geb73568fda_5_6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eb73568fda_5_6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eb73568fda_5_6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26702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73568fda_5_65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eb73568fda_5_65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5" name="Google Shape;225;geb73568fda_5_6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eb73568fda_5_6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eb73568fda_5_6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543553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73568fda_5_66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eb73568fda_5_66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eb73568fda_5_66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geb73568fda_5_6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eb73568fda_5_66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eb73568fda_5_6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558271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eb73568fda_5_66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geb73568fda_5_66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38" name="Google Shape;238;geb73568fda_5_66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geb73568fda_5_66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40" name="Google Shape;240;geb73568fda_5_66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41" name="Google Shape;241;geb73568fda_5_6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geb73568fda_5_66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geb73568fda_5_66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5623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eb73568fda_5_6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geb73568fda_5_6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geb73568fda_5_6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geb73568fda_5_6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14063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eb73568fda_5_68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geb73568fda_5_683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geb73568fda_5_68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geb73568fda_5_68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geb73568fda_5_68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815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eb73568fda_5_689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geb73568fda_5_689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geb73568fda_5_68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geb73568fda_5_68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geb73568fda_5_68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01266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eb73568fda_0_1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geb73568fda_0_17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geb73568fda_0_17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698456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eb73568fda_0_17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geb73568fda_0_17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3" name="Google Shape;93;geb73568fda_0_17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4" name="Google Shape;94;geb73568fda_0_17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geb73568fda_0_17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geb73568fda_0_17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331508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eb73568fda_0_18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geb73568fda_0_18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0" name="Google Shape;100;geb73568fda_0_18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01" name="Google Shape;101;geb73568fda_0_18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geb73568fda_0_18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geb73568fda_0_18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82694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b73568fda_0_18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geb73568fda_0_18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geb73568fda_0_18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geb73568fda_0_18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geb73568fda_0_18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153264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eb73568fda_0_19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geb73568fda_0_19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geb73568fda_0_19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eb73568fda_0_19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geb73568fda_0_19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228065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eb73568fda_0_20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geb73568fda_0_20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19" name="Google Shape;119;geb73568fda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eb73568fda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eb73568fda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853624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b73568fda_0_20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eb73568fda_0_20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geb73568fda_0_20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geb73568fda_0_20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eb73568fda_0_20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geb73568fda_0_20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1454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eb73568fda_0_21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geb73568fda_0_21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2" name="Google Shape;132;geb73568fda_0_21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3" name="Google Shape;133;geb73568fda_0_21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4" name="Google Shape;134;geb73568fda_0_21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geb73568fda_0_2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eb73568fda_0_2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geb73568fda_0_2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598509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eb73568fda_0_2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geb73568fda_0_2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geb73568fda_0_2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eb73568fda_0_2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309599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eb73568fda_0_2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eb73568fda_0_228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geb73568fda_0_2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geb73568fda_0_2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geb73568fda_0_2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417703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eb73568fda_0_234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geb73568fda_0_234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geb73568fda_0_2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geb73568fda_0_2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eb73568fda_0_2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598393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b3d18ea68_0_65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eb3d18ea68_0_6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eb3d18ea68_0_6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38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b3d18ea68_0_65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eb3d18ea68_0_65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86" name="Google Shape;186;geb3d18ea68_0_65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87" name="Google Shape;187;geb3d18ea68_0_6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eb3d18ea68_0_6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eb3d18ea68_0_65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491577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b3d18ea68_0_66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eb3d18ea68_0_66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3" name="Google Shape;193;geb3d18ea68_0_66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94" name="Google Shape;194;geb3d18ea68_0_6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geb3d18ea68_0_6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geb3d18ea68_0_6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681129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eb3d18ea68_0_67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geb3d18ea68_0_67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geb3d18ea68_0_67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eb3d18ea68_0_6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eb3d18ea68_0_67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591215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eb3d18ea68_0_6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eb3d18ea68_0_67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06" name="Google Shape;206;geb3d18ea68_0_6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eb3d18ea68_0_6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geb3d18ea68_0_6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914271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eb3d18ea68_0_68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geb3d18ea68_0_68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2" name="Google Shape;212;geb3d18ea68_0_6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eb3d18ea68_0_6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eb3d18ea68_0_6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1651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eb3d18ea68_0_69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eb3d18ea68_0_69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8" name="Google Shape;218;geb3d18ea68_0_69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geb3d18ea68_0_6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eb3d18ea68_0_6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eb3d18ea68_0_6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334179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3d18ea68_0_69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eb3d18ea68_0_6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5" name="Google Shape;225;geb3d18ea68_0_6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6" name="Google Shape;226;geb3d18ea68_0_6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7" name="Google Shape;227;geb3d18ea68_0_6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8" name="Google Shape;228;geb3d18ea68_0_69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geb3d18ea68_0_69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eb3d18ea68_0_69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812576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eb3d18ea68_0_70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eb3d18ea68_0_70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eb3d18ea68_0_70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geb3d18ea68_0_70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63579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eb3d18ea68_0_7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geb3d18ea68_0_711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geb3d18ea68_0_7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geb3d18ea68_0_7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geb3d18ea68_0_7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073002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eb3d18ea68_0_717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geb3d18ea68_0_717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geb3d18ea68_0_7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geb3d18ea68_0_7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geb3d18ea68_0_7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8922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28557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6180934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Google Shape;128;p2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Google Shape;129;p2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0" name="Google Shape;130;p2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1118733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066622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b3d18ea68_0_18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geb3d18ea68_0_18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Google Shape;101;geb3d18ea68_0_1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Google Shape;102;geb3d18ea68_0_1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geb3d18ea68_0_1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586884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eb73568fda_5_6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geb73568fda_5_6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9" name="Google Shape;189;geb73568fda_5_6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0" name="Google Shape;190;geb73568fda_5_6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1" name="Google Shape;191;geb73568fda_5_6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434401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eb73568fda_0_16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geb73568fda_0_16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geb73568fda_0_1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geb73568fda_0_1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geb73568fda_0_1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849613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eb3d18ea68_0_64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5" name="Google Shape;175;geb3d18ea68_0_64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geb3d18ea68_0_6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geb3d18ea68_0_6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geb3d18ea68_0_6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060572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0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0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0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0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4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37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3436951" y="246400"/>
            <a:ext cx="5318096" cy="4970448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7"/>
          <p:cNvSpPr txBox="1"/>
          <p:nvPr/>
        </p:nvSpPr>
        <p:spPr>
          <a:xfrm>
            <a:off x="1565851" y="5588751"/>
            <a:ext cx="9060400" cy="8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 defTabSz="1219170">
              <a:buSzPts val="1700"/>
            </a:pPr>
            <a:r>
              <a:rPr lang="en" sz="2800" dirty="0">
                <a:latin typeface="Proxima Nova"/>
                <a:ea typeface="Proxima Nova"/>
                <a:cs typeface="Proxima Nova"/>
                <a:sym typeface="Proxima Nova"/>
              </a:rPr>
              <a:t>Lesson 3: Becoming One Through Marital Sexuality</a:t>
            </a:r>
            <a:endParaRPr sz="2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" name="Google Shape;115;p17">
            <a:extLst>
              <a:ext uri="{FF2B5EF4-FFF2-40B4-BE49-F238E27FC236}">
                <a16:creationId xmlns:a16="http://schemas.microsoft.com/office/drawing/2014/main" id="{FEFFB905-BFBC-4BD4-988A-1B98658F0094}"/>
              </a:ext>
            </a:extLst>
          </p:cNvPr>
          <p:cNvCxnSpPr>
            <a:cxnSpLocks/>
          </p:cNvCxnSpPr>
          <p:nvPr/>
        </p:nvCxnSpPr>
        <p:spPr>
          <a:xfrm>
            <a:off x="3436951" y="5349056"/>
            <a:ext cx="5524609" cy="0"/>
          </a:xfrm>
          <a:prstGeom prst="straightConnector1">
            <a:avLst/>
          </a:prstGeom>
          <a:noFill/>
          <a:ln w="9525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Incorrect Beliefs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2335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77895" y="2771645"/>
            <a:ext cx="7832758" cy="1311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If you notice these trends, consider getting help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9661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Distractions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8765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77895" y="2771645"/>
            <a:ext cx="7832758" cy="1311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Distractions tend to affect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women</a:t>
            </a: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 more than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men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3845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Negative Thoughts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9571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Mental </a:t>
            </a: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Expanders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125702" y="2355749"/>
            <a:ext cx="5092948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Sexual Communication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Sexual Decision Making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Managing Sexual Differences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Sexual Intentionality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781962" y="2358483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3475349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154758" y="2126851"/>
            <a:ext cx="7882362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Communication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80086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Helpful Conversations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324735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6648496" y="1814361"/>
            <a:ext cx="4687227" cy="340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What does/doesn’t feel good?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How often should we have sex?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Who is initiating sex?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What are we okay/not okay with doing?</a:t>
            </a:r>
          </a:p>
        </p:txBody>
      </p:sp>
    </p:spTree>
    <p:extLst>
      <p:ext uri="{BB962C8B-B14F-4D97-AF65-F5344CB8AC3E}">
        <p14:creationId xmlns:p14="http://schemas.microsoft.com/office/powerpoint/2010/main" val="23950546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211425" y="2126851"/>
            <a:ext cx="776902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Decision Making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60600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200" y="2225367"/>
            <a:ext cx="5821600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4133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Sexual decisions need to be made between a couple and God.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436785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endParaRPr lang="en-US" sz="2400" i="1" dirty="0"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7894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3055200" y="2126851"/>
            <a:ext cx="6081600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8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Potential Discomfort</a:t>
            </a:r>
            <a:endParaRPr sz="48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974284" y="696915"/>
            <a:ext cx="10448682" cy="8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i="1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Guiding Principles of Sexual Decision Making*</a:t>
            </a:r>
            <a:endParaRPr sz="4800" i="1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21"/>
          <p:cNvSpPr txBox="1"/>
          <p:nvPr/>
        </p:nvSpPr>
        <p:spPr>
          <a:xfrm>
            <a:off x="1266092" y="2270407"/>
            <a:ext cx="9423905" cy="3890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this strengthen our relationship with each other and with God?</a:t>
            </a: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we both agree about this aspect of our sexuality?</a:t>
            </a: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this reflect a positive and healthy attitude about sexuality?</a:t>
            </a: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this nurture the sexual needs of my spouse and myself?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B2EE06-723F-45F9-BC59-A24A48B7663F}"/>
              </a:ext>
            </a:extLst>
          </p:cNvPr>
          <p:cNvSpPr txBox="1"/>
          <p:nvPr/>
        </p:nvSpPr>
        <p:spPr>
          <a:xfrm>
            <a:off x="2555157" y="6445469"/>
            <a:ext cx="68457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*Taken from Sexual Wholeness in Marriage, Busby, Carroll and Leavitt, p. 161 </a:t>
            </a:r>
          </a:p>
        </p:txBody>
      </p:sp>
    </p:spTree>
    <p:extLst>
      <p:ext uri="{BB962C8B-B14F-4D97-AF65-F5344CB8AC3E}">
        <p14:creationId xmlns:p14="http://schemas.microsoft.com/office/powerpoint/2010/main" val="9054062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909984" y="2111393"/>
            <a:ext cx="1037190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Navigating Sexual Differences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06719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49528" y="1816897"/>
            <a:ext cx="8264818" cy="3220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Focusing on the needs of your partner will increase your ability to listen to each other, work through differences, and find sexual fulfillment.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6646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25534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Intentionality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58723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49528" y="2410097"/>
            <a:ext cx="8264818" cy="160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What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benefits</a:t>
            </a: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 could you see to planning time for sex?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17506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Mental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382350" y="2136975"/>
            <a:ext cx="4805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Time</a:t>
            </a:r>
            <a:endParaRPr kumimoji="0" sz="6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100" name="Picture 4" descr="man hugging woman">
            <a:extLst>
              <a:ext uri="{FF2B5EF4-FFF2-40B4-BE49-F238E27FC236}">
                <a16:creationId xmlns:a16="http://schemas.microsoft.com/office/drawing/2014/main" id="{72382811-41FC-48D0-87E7-98AD472555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75" y="11700"/>
            <a:ext cx="4578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093859" y="2126851"/>
            <a:ext cx="800415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Emotional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64128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974284" y="820216"/>
            <a:ext cx="1779000" cy="8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Myths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:</a:t>
            </a:r>
            <a:endParaRPr sz="4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21"/>
          <p:cNvSpPr txBox="1"/>
          <p:nvPr/>
        </p:nvSpPr>
        <p:spPr>
          <a:xfrm>
            <a:off x="1498551" y="1458768"/>
            <a:ext cx="9191446" cy="4284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Previous sexual abuse or trauma means I won’t be able to enjoy sex in marriage.</a:t>
            </a:r>
          </a:p>
          <a:p>
            <a:pPr marL="53975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</a:pPr>
            <a:endParaRPr lang="en-US"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Sex equals intimacy.</a:t>
            </a:r>
          </a:p>
          <a:p>
            <a:pPr marL="53975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</a:pPr>
            <a:endParaRPr lang="en-US"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Sex is purely physical; it doesn’t really affect me emotionally.</a:t>
            </a:r>
          </a:p>
          <a:p>
            <a:pPr marL="53975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</a:pPr>
            <a:endParaRPr lang="en-US"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Orgasm is the primary goal of sex.</a:t>
            </a:r>
          </a:p>
        </p:txBody>
      </p:sp>
    </p:spTree>
    <p:extLst>
      <p:ext uri="{BB962C8B-B14F-4D97-AF65-F5344CB8AC3E}">
        <p14:creationId xmlns:p14="http://schemas.microsoft.com/office/powerpoint/2010/main" val="16224616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Emotional </a:t>
            </a: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Barriers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082875" y="2372930"/>
            <a:ext cx="538109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Stress/Mental Health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Trauma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Negative Relationship Climate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695851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38123660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25534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Stress/Mental Health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8312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-1793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39622" y="1675601"/>
            <a:ext cx="6057131" cy="30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" sz="4133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Marital sexuality is divinely appointed.</a:t>
            </a:r>
            <a:endParaRPr sz="4133" dirty="0"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2933720" y="2192496"/>
            <a:ext cx="6324560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4133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“Stress and sex do not mix. You simply cannot have a head full of 120 worries while also having great sex.”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436785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Maj Wismann</a:t>
            </a:r>
          </a:p>
        </p:txBody>
      </p:sp>
    </p:spTree>
    <p:extLst>
      <p:ext uri="{BB962C8B-B14F-4D97-AF65-F5344CB8AC3E}">
        <p14:creationId xmlns:p14="http://schemas.microsoft.com/office/powerpoint/2010/main" val="7794218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4834636" y="2126851"/>
            <a:ext cx="2721920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Trauma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300396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77072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386378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-46036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Trauma Statistics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4286593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5278003" y="1847412"/>
            <a:ext cx="6095878" cy="340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30% of women and 15% of men</a:t>
            </a:r>
          </a:p>
          <a:p>
            <a:pPr algn="ctr"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experience sexual trauma, usually before the age 30</a:t>
            </a:r>
          </a:p>
        </p:txBody>
      </p:sp>
    </p:spTree>
    <p:extLst>
      <p:ext uri="{BB962C8B-B14F-4D97-AF65-F5344CB8AC3E}">
        <p14:creationId xmlns:p14="http://schemas.microsoft.com/office/powerpoint/2010/main" val="17913295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49528" y="2622949"/>
            <a:ext cx="8264818" cy="160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Be mindful and supportive if your partner has past trauma.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19087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1552670" y="2126851"/>
            <a:ext cx="9285852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Negative Relationship Climate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300396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17446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1395651" y="2888088"/>
            <a:ext cx="9397246" cy="160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A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negative relationship climate </a:t>
            </a: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is one that is filled with anger, mistrust, contention, disappointment, etc. 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14696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Emotional </a:t>
            </a: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Expanders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125702" y="2355749"/>
            <a:ext cx="5092948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Intimacy, Trust, and Safety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The Real Goal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781962" y="2358483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8538257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399945" y="2126851"/>
            <a:ext cx="8311598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Intimacy, Trust, and Safety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739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75152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1395651" y="3033830"/>
            <a:ext cx="9397246" cy="786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Intimacy is more than just sex.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213008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eb3d18ea68_0_641"/>
          <p:cNvSpPr txBox="1"/>
          <p:nvPr/>
        </p:nvSpPr>
        <p:spPr>
          <a:xfrm>
            <a:off x="495300" y="589489"/>
            <a:ext cx="6214200" cy="1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  <a:tabLst/>
              <a:defRPr/>
            </a:pPr>
            <a:r>
              <a: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Group Discussion</a:t>
            </a:r>
            <a:endParaRPr kumimoji="0" sz="5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04" name="Google Shape;404;geb3d18ea68_0_641"/>
          <p:cNvCxnSpPr>
            <a:cxnSpLocks/>
          </p:cNvCxnSpPr>
          <p:nvPr/>
        </p:nvCxnSpPr>
        <p:spPr>
          <a:xfrm>
            <a:off x="320040" y="2175366"/>
            <a:ext cx="7041641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05" name="Google Shape;405;geb3d18ea68_0_641"/>
          <p:cNvSpPr txBox="1"/>
          <p:nvPr/>
        </p:nvSpPr>
        <p:spPr>
          <a:xfrm>
            <a:off x="0" y="2405371"/>
            <a:ext cx="6596400" cy="32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41400" marR="0" lvl="1" indent="-5715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What are some ways that we can create safety and build trust in our marriages? 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What are some ways that we can harm the sense of safety and trust in our marriages?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94" name="Picture 2" descr="selective focus photography of couple hugging">
            <a:extLst>
              <a:ext uri="{FF2B5EF4-FFF2-40B4-BE49-F238E27FC236}">
                <a16:creationId xmlns:a16="http://schemas.microsoft.com/office/drawing/2014/main" id="{3F1A3D0C-7FBE-4EFB-BC8C-97901BBC1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7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240568" y="2126851"/>
            <a:ext cx="816974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8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Permission to Talk About Sex</a:t>
            </a:r>
            <a:endParaRPr sz="48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33140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300288" y="2126851"/>
            <a:ext cx="759130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The Real Goal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739" y="38222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33209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2"/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2"/>
          <p:cNvSpPr txBox="1"/>
          <p:nvPr/>
        </p:nvSpPr>
        <p:spPr>
          <a:xfrm>
            <a:off x="2405751" y="2483427"/>
            <a:ext cx="7377098" cy="1887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6000" i="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The goal of sex is a </a:t>
            </a:r>
            <a:r>
              <a:rPr lang="en-US" sz="6000" i="1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strong connection</a:t>
            </a:r>
            <a:endParaRPr sz="4000" i="0" u="none" strike="noStrike" cap="none" dirty="0">
              <a:solidFill>
                <a:srgbClr val="000000"/>
              </a:solidFill>
              <a:latin typeface="Proxima Nova" panose="020B0604020202020204" charset="0"/>
              <a:sym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Emotional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382350" y="2136975"/>
            <a:ext cx="4805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Time</a:t>
            </a:r>
            <a:endParaRPr kumimoji="0" sz="6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122" name="Picture 2" descr="man and woman sitting on cliff near body of water">
            <a:extLst>
              <a:ext uri="{FF2B5EF4-FFF2-40B4-BE49-F238E27FC236}">
                <a16:creationId xmlns:a16="http://schemas.microsoft.com/office/drawing/2014/main" id="{4D71E90E-0B11-4EBE-9332-D105AD659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75" y="0"/>
            <a:ext cx="4572000" cy="687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74857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555;geb73568fda_6_14">
            <a:extLst>
              <a:ext uri="{FF2B5EF4-FFF2-40B4-BE49-F238E27FC236}">
                <a16:creationId xmlns:a16="http://schemas.microsoft.com/office/drawing/2014/main" id="{EABA0CFF-D636-4697-B50D-4275DA3703B9}"/>
              </a:ext>
            </a:extLst>
          </p:cNvPr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geb73568fda_6_33"/>
          <p:cNvSpPr/>
          <p:nvPr/>
        </p:nvSpPr>
        <p:spPr>
          <a:xfrm>
            <a:off x="480150" y="1410125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7" name="Google Shape;577;geb73568fda_6_33"/>
          <p:cNvSpPr txBox="1">
            <a:spLocks noGrp="1"/>
          </p:cNvSpPr>
          <p:nvPr>
            <p:ph type="title"/>
          </p:nvPr>
        </p:nvSpPr>
        <p:spPr>
          <a:xfrm>
            <a:off x="6756556" y="2322449"/>
            <a:ext cx="367695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4100" dirty="0">
                <a:latin typeface="Proxima Nova"/>
                <a:ea typeface="Proxima Nova"/>
                <a:cs typeface="Proxima Nova"/>
                <a:sym typeface="Proxima Nova"/>
              </a:rPr>
              <a:t>Break Time!</a:t>
            </a:r>
            <a:endParaRPr sz="41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8" name="Google Shape;578;geb73568fda_6_33"/>
          <p:cNvSpPr/>
          <p:nvPr/>
        </p:nvSpPr>
        <p:spPr>
          <a:xfrm flipH="1">
            <a:off x="7699831" y="378498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4E0DDE3-E426-45B2-94D7-708257247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669" y="1439740"/>
            <a:ext cx="4251555" cy="397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6424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Physical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03410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974284" y="623275"/>
            <a:ext cx="1779000" cy="8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Myths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:</a:t>
            </a:r>
            <a:endParaRPr sz="4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21"/>
          <p:cNvSpPr txBox="1"/>
          <p:nvPr/>
        </p:nvSpPr>
        <p:spPr>
          <a:xfrm>
            <a:off x="1498551" y="906554"/>
            <a:ext cx="9191446" cy="5324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Sex is dirty</a:t>
            </a:r>
          </a:p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Sex has to look/sound/feel a certain way.</a:t>
            </a:r>
          </a:p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Sex has to be different or exciting every time.</a:t>
            </a:r>
          </a:p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Sex is only about what happens in the bedroom.</a:t>
            </a:r>
          </a:p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Sex is all about me and my satisfaction.</a:t>
            </a:r>
          </a:p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sexual relationship makes or breaks the marriage</a:t>
            </a:r>
          </a:p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Marriage kills sex.</a:t>
            </a:r>
          </a:p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have to have great bodies in order to have great sex.</a:t>
            </a:r>
          </a:p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Women’s sexuality is not as important or relevant as men’s.</a:t>
            </a:r>
          </a:p>
        </p:txBody>
      </p:sp>
    </p:spTree>
    <p:extLst>
      <p:ext uri="{BB962C8B-B14F-4D97-AF65-F5344CB8AC3E}">
        <p14:creationId xmlns:p14="http://schemas.microsoft.com/office/powerpoint/2010/main" val="196940396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7"/>
          <p:cNvSpPr txBox="1">
            <a:spLocks noGrp="1"/>
          </p:cNvSpPr>
          <p:nvPr>
            <p:ph type="title"/>
          </p:nvPr>
        </p:nvSpPr>
        <p:spPr>
          <a:xfrm>
            <a:off x="3372151" y="437153"/>
            <a:ext cx="5447698" cy="706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 dirty="0">
                <a:latin typeface="Proxima Nova" panose="020B0604020202020204" charset="0"/>
              </a:rPr>
              <a:t>Sexual Response Cycle</a:t>
            </a:r>
            <a:endParaRPr sz="3959" dirty="0">
              <a:latin typeface="Proxima Nova" panose="020B0604020202020204" charset="0"/>
            </a:endParaRPr>
          </a:p>
        </p:txBody>
      </p:sp>
      <p:cxnSp>
        <p:nvCxnSpPr>
          <p:cNvPr id="393" name="Google Shape;393;p37"/>
          <p:cNvCxnSpPr/>
          <p:nvPr/>
        </p:nvCxnSpPr>
        <p:spPr>
          <a:xfrm>
            <a:off x="2941359" y="1409192"/>
            <a:ext cx="6309300" cy="0"/>
          </a:xfrm>
          <a:prstGeom prst="straightConnector1">
            <a:avLst/>
          </a:prstGeom>
          <a:noFill/>
          <a:ln w="19050" cap="flat" cmpd="sng">
            <a:solidFill>
              <a:srgbClr val="883C29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50" name="Picture 2" descr="Entry 6. Models of Sexual Arousal - Human Sexuality Class Reflection Journal">
            <a:extLst>
              <a:ext uri="{FF2B5EF4-FFF2-40B4-BE49-F238E27FC236}">
                <a16:creationId xmlns:a16="http://schemas.microsoft.com/office/drawing/2014/main" id="{F59AB0FC-AA88-4E69-A75D-F147BC4D9A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1"/>
          <a:stretch/>
        </p:blipFill>
        <p:spPr bwMode="auto">
          <a:xfrm>
            <a:off x="3784209" y="2214708"/>
            <a:ext cx="5820984" cy="358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14C4EF2-8BF9-4AE6-BB19-54B6B3B8031B}"/>
              </a:ext>
            </a:extLst>
          </p:cNvPr>
          <p:cNvSpPr txBox="1"/>
          <p:nvPr/>
        </p:nvSpPr>
        <p:spPr>
          <a:xfrm>
            <a:off x="2750234" y="2883918"/>
            <a:ext cx="1033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Orgasm 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54BD2A-A43E-42BE-8A01-C75E37698282}"/>
              </a:ext>
            </a:extLst>
          </p:cNvPr>
          <p:cNvSpPr txBox="1"/>
          <p:nvPr/>
        </p:nvSpPr>
        <p:spPr>
          <a:xfrm>
            <a:off x="2750233" y="3551754"/>
            <a:ext cx="1033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Arousal</a:t>
            </a:r>
            <a:r>
              <a:rPr lang="en-US" sz="16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DE2A81-2533-4B3C-B54F-2F2A74BAABF3}"/>
              </a:ext>
            </a:extLst>
          </p:cNvPr>
          <p:cNvSpPr txBox="1"/>
          <p:nvPr/>
        </p:nvSpPr>
        <p:spPr>
          <a:xfrm>
            <a:off x="2750234" y="4322442"/>
            <a:ext cx="1033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Desire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-US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</a:t>
            </a: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he four parts of the</a:t>
            </a:r>
            <a:b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</a:b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Response Cycle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324735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6648496" y="1814361"/>
            <a:ext cx="4687227" cy="340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Desire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Arousal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Orgasm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Resolution</a:t>
            </a:r>
          </a:p>
        </p:txBody>
      </p:sp>
    </p:spTree>
    <p:extLst>
      <p:ext uri="{BB962C8B-B14F-4D97-AF65-F5344CB8AC3E}">
        <p14:creationId xmlns:p14="http://schemas.microsoft.com/office/powerpoint/2010/main" val="33206176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1684495" y="2126851"/>
            <a:ext cx="882288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Common Cycle Differences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769414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Additional Steps </a:t>
            </a:r>
            <a:b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</a:b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for Women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082875" y="2372930"/>
            <a:ext cx="538109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Decide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Connect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Non-sexual Touch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695851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178588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Components of </a:t>
            </a:r>
            <a:b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</a:b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Wholeness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8180169" y="2372930"/>
            <a:ext cx="2759612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Mental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Emotional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Physical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Spiritual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7750925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34108949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Paths to Orgasm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41921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200" y="2225367"/>
            <a:ext cx="5821600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“…the clitoris has the same number of nerve endings as does the penis but is only one-tenth the size…the walls of the vagina [are] not endowed with sensitive nerve endings.”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436785"/>
            <a:ext cx="5821600" cy="609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Tim &amp; Beverly LaHaye</a:t>
            </a: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, The Act of Marriage, p. 11</a:t>
            </a:r>
          </a:p>
        </p:txBody>
      </p:sp>
    </p:spTree>
    <p:extLst>
      <p:ext uri="{BB962C8B-B14F-4D97-AF65-F5344CB8AC3E}">
        <p14:creationId xmlns:p14="http://schemas.microsoft.com/office/powerpoint/2010/main" val="424680284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199" y="2225367"/>
            <a:ext cx="6113545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“For the woman, the key to orgasmic success is the clitoris. Every orgasm that occurs in a woman is clitoral.  Women are unable to climax without direct or indirect stimulation of the clitoris.”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436785"/>
            <a:ext cx="5821600" cy="609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Dr. Robert </a:t>
            </a:r>
            <a:r>
              <a:rPr lang="en-US" sz="20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Stahmann</a:t>
            </a: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, Becoming One, p. 18</a:t>
            </a:r>
          </a:p>
        </p:txBody>
      </p:sp>
    </p:spTree>
    <p:extLst>
      <p:ext uri="{BB962C8B-B14F-4D97-AF65-F5344CB8AC3E}">
        <p14:creationId xmlns:p14="http://schemas.microsoft.com/office/powerpoint/2010/main" val="99576421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200" y="2225367"/>
            <a:ext cx="5821600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“literally double your sexual pleasure: You get satisfaction not only from your own sexual response but from your partner’s as well…love  and concern for one’s partner shifts the focus away from the self in a sexual relationship and toward the other to bring sexual satisfaction to both men and women.” 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531486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Waite and Gallagher, </a:t>
            </a: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The Case for Marriage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27AD21-F51D-4804-A9E1-C85D4EFC99C5}"/>
              </a:ext>
            </a:extLst>
          </p:cNvPr>
          <p:cNvSpPr txBox="1"/>
          <p:nvPr/>
        </p:nvSpPr>
        <p:spPr>
          <a:xfrm>
            <a:off x="4619092" y="1804965"/>
            <a:ext cx="36153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Selfless intimacy can…</a:t>
            </a:r>
          </a:p>
        </p:txBody>
      </p:sp>
    </p:spTree>
    <p:extLst>
      <p:ext uri="{BB962C8B-B14F-4D97-AF65-F5344CB8AC3E}">
        <p14:creationId xmlns:p14="http://schemas.microsoft.com/office/powerpoint/2010/main" val="202556808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Expectations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575440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2"/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2"/>
          <p:cNvSpPr txBox="1"/>
          <p:nvPr/>
        </p:nvSpPr>
        <p:spPr>
          <a:xfrm>
            <a:off x="1892110" y="2020985"/>
            <a:ext cx="8404379" cy="3067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5400" i="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Discussing your sexual expectations together is part of being intentional and creating oneness.</a:t>
            </a:r>
            <a:endParaRPr sz="3600" i="0" u="none" strike="noStrike" cap="none" dirty="0">
              <a:solidFill>
                <a:srgbClr val="000000"/>
              </a:solidFill>
              <a:latin typeface="Proxima Nova" panose="020B060402020202020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772471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Physical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382350" y="2136975"/>
            <a:ext cx="4805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Time</a:t>
            </a:r>
            <a:endParaRPr kumimoji="0" sz="6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146" name="Picture 2" descr="man and woman kissing during daytime">
            <a:extLst>
              <a:ext uri="{FF2B5EF4-FFF2-40B4-BE49-F238E27FC236}">
                <a16:creationId xmlns:a16="http://schemas.microsoft.com/office/drawing/2014/main" id="{76BD0583-EF9A-477C-8BF1-FFF23E4B1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75" y="1170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86167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Birth Control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552442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3"/>
          <p:cNvSpPr txBox="1"/>
          <p:nvPr/>
        </p:nvSpPr>
        <p:spPr>
          <a:xfrm>
            <a:off x="2802750" y="5044440"/>
            <a:ext cx="6586500" cy="12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18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“When to have a child and how many children to have are private decisions to be made between a husband and wife and the Lord.”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1800" dirty="0">
                <a:latin typeface="Calibri" panose="020F0502020204030204" pitchFamily="34" charset="0"/>
              </a:rPr>
              <a:t>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1600" i="1" dirty="0">
                <a:latin typeface="Calibri" panose="020F0502020204030204" pitchFamily="34" charset="0"/>
              </a:rPr>
              <a:t>- Elder </a:t>
            </a:r>
            <a:r>
              <a:rPr lang="en-US" sz="16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Neil L. Anderson</a:t>
            </a:r>
            <a:endParaRPr sz="5400" b="0" i="1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5" name="Google Shape;495;p43"/>
          <p:cNvCxnSpPr/>
          <p:nvPr/>
        </p:nvCxnSpPr>
        <p:spPr>
          <a:xfrm>
            <a:off x="2802750" y="6504289"/>
            <a:ext cx="6309300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7FD7B8F0-C86A-4E5F-B397-FEE3FB848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353710"/>
            <a:ext cx="7162800" cy="4772025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Spiritual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1319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Mental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603402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974284" y="820216"/>
            <a:ext cx="1779000" cy="8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Myths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:</a:t>
            </a:r>
            <a:endParaRPr sz="4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21"/>
          <p:cNvSpPr txBox="1"/>
          <p:nvPr/>
        </p:nvSpPr>
        <p:spPr>
          <a:xfrm>
            <a:off x="1498551" y="1979267"/>
            <a:ext cx="9191446" cy="35065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Sex is just a biological thing.</a:t>
            </a:r>
          </a:p>
          <a:p>
            <a:pPr marL="53975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</a:pPr>
            <a:endParaRPr lang="en-US"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Sex is primarily for procreation.</a:t>
            </a:r>
          </a:p>
          <a:p>
            <a:pPr marL="53975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</a:pPr>
            <a:endParaRPr lang="en-US"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Sex is primarily for personal pleasure.</a:t>
            </a:r>
          </a:p>
          <a:p>
            <a:pPr marL="53975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</a:pPr>
            <a:endParaRPr lang="en-US"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Sex is a spiritual thing and shouldn’t be distorted by feelings of pleasure and fun.</a:t>
            </a:r>
          </a:p>
        </p:txBody>
      </p:sp>
    </p:spTree>
    <p:extLst>
      <p:ext uri="{BB962C8B-B14F-4D97-AF65-F5344CB8AC3E}">
        <p14:creationId xmlns:p14="http://schemas.microsoft.com/office/powerpoint/2010/main" val="246019797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The Purpose of Sex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97642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-1793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200" y="1540966"/>
            <a:ext cx="6064308" cy="344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“Such an act of love between a man and a woman is—or certainly was ordained to be—a symbol of total union. . . And the external symbol of that union, the physical manifestation of what is a far deeper spiritual and metaphysical bonding, is the physical blending that is part of—indeed, a most beautiful and gratifying expression of—that larger, more complete union of eternal purpose and promise.”” 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750263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Elder Jeffrey R. Holland</a:t>
            </a:r>
          </a:p>
        </p:txBody>
      </p:sp>
    </p:spTree>
    <p:extLst>
      <p:ext uri="{BB962C8B-B14F-4D97-AF65-F5344CB8AC3E}">
        <p14:creationId xmlns:p14="http://schemas.microsoft.com/office/powerpoint/2010/main" val="71356531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18;p39">
            <a:extLst>
              <a:ext uri="{FF2B5EF4-FFF2-40B4-BE49-F238E27FC236}">
                <a16:creationId xmlns:a16="http://schemas.microsoft.com/office/drawing/2014/main" id="{33D10A53-1982-4879-989B-D8087EBDC187}"/>
              </a:ext>
            </a:extLst>
          </p:cNvPr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Google Shape;487;geb73568fda_5_913"/>
          <p:cNvSpPr txBox="1"/>
          <p:nvPr/>
        </p:nvSpPr>
        <p:spPr>
          <a:xfrm>
            <a:off x="410284" y="2784900"/>
            <a:ext cx="5280660" cy="12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Benefits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of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Sanctifying Sex</a:t>
            </a:r>
            <a:endParaRPr kumimoji="0" sz="4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88" name="Google Shape;488;geb73568fda_5_913"/>
          <p:cNvCxnSpPr>
            <a:cxnSpLocks/>
          </p:cNvCxnSpPr>
          <p:nvPr/>
        </p:nvCxnSpPr>
        <p:spPr>
          <a:xfrm flipV="1">
            <a:off x="5981700" y="2202496"/>
            <a:ext cx="0" cy="2807299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9" name="Google Shape;489;geb73568fda_5_913"/>
          <p:cNvSpPr txBox="1"/>
          <p:nvPr/>
        </p:nvSpPr>
        <p:spPr>
          <a:xfrm>
            <a:off x="5981700" y="2605801"/>
            <a:ext cx="5685716" cy="2000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41400" marR="0" lvl="1" indent="-57150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Greater frequency of sex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lang="en-US" sz="3000" dirty="0">
                <a:latin typeface="Calibri"/>
                <a:ea typeface="Calibri"/>
                <a:cs typeface="Calibri"/>
                <a:sym typeface="Calibri"/>
              </a:rPr>
              <a:t>Greater sexual satisfaction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Greater marital satisfaction</a:t>
            </a:r>
          </a:p>
        </p:txBody>
      </p:sp>
    </p:spTree>
    <p:extLst>
      <p:ext uri="{BB962C8B-B14F-4D97-AF65-F5344CB8AC3E}">
        <p14:creationId xmlns:p14="http://schemas.microsoft.com/office/powerpoint/2010/main" val="34110766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2"/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2"/>
          <p:cNvSpPr txBox="1"/>
          <p:nvPr/>
        </p:nvSpPr>
        <p:spPr>
          <a:xfrm>
            <a:off x="1892110" y="2599017"/>
            <a:ext cx="8404379" cy="1659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5400" dirty="0">
                <a:solidFill>
                  <a:schemeClr val="dk1"/>
                </a:solidFill>
                <a:latin typeface="Proxima Nova" panose="020B0604020202020204" charset="0"/>
                <a:cs typeface="Calibri"/>
                <a:sym typeface="Calibri"/>
              </a:rPr>
              <a:t>The spiritual side of sex is like a “runner’s high.”</a:t>
            </a:r>
            <a:endParaRPr sz="3600" i="0" u="none" strike="noStrike" cap="none" dirty="0">
              <a:solidFill>
                <a:srgbClr val="000000"/>
              </a:solidFill>
              <a:latin typeface="Proxima Nova" panose="020B060402020202020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575107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Spiritual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382350" y="2136975"/>
            <a:ext cx="4805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Time</a:t>
            </a:r>
            <a:endParaRPr kumimoji="0" sz="6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172" name="Picture 4" descr="white concrete building under white sky during daytime">
            <a:extLst>
              <a:ext uri="{FF2B5EF4-FFF2-40B4-BE49-F238E27FC236}">
                <a16:creationId xmlns:a16="http://schemas.microsoft.com/office/drawing/2014/main" id="{8147F53B-E6AD-4FBF-9D47-142A3FCF5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25" y="0"/>
            <a:ext cx="45910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71359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-687545" y="2358483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Conclusion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4198480" y="3329804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34;p41">
            <a:extLst>
              <a:ext uri="{FF2B5EF4-FFF2-40B4-BE49-F238E27FC236}">
                <a16:creationId xmlns:a16="http://schemas.microsoft.com/office/drawing/2014/main" id="{FB0091D7-F047-4D54-A6B8-922404E3EEF4}"/>
              </a:ext>
            </a:extLst>
          </p:cNvPr>
          <p:cNvSpPr txBox="1"/>
          <p:nvPr/>
        </p:nvSpPr>
        <p:spPr>
          <a:xfrm>
            <a:off x="5646813" y="3932298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Dr. John Gottman</a:t>
            </a:r>
          </a:p>
        </p:txBody>
      </p:sp>
      <p:sp>
        <p:nvSpPr>
          <p:cNvPr id="9" name="Google Shape;234;p41">
            <a:extLst>
              <a:ext uri="{FF2B5EF4-FFF2-40B4-BE49-F238E27FC236}">
                <a16:creationId xmlns:a16="http://schemas.microsoft.com/office/drawing/2014/main" id="{5307EE2F-FB9C-45B6-8A6B-50D5137BEDA5}"/>
              </a:ext>
            </a:extLst>
          </p:cNvPr>
          <p:cNvSpPr txBox="1"/>
          <p:nvPr/>
        </p:nvSpPr>
        <p:spPr>
          <a:xfrm>
            <a:off x="5896846" y="1443437"/>
            <a:ext cx="5288560" cy="344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“Great sex is not rocket science. By being good friends, by being affectionate…, and by talking openly about sex, couples can build a thriving relationship inside and outside of the bedroom.”</a:t>
            </a:r>
          </a:p>
        </p:txBody>
      </p:sp>
    </p:spTree>
    <p:extLst>
      <p:ext uri="{BB962C8B-B14F-4D97-AF65-F5344CB8AC3E}">
        <p14:creationId xmlns:p14="http://schemas.microsoft.com/office/powerpoint/2010/main" val="414084757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b709532c4_0_228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eb709532c4_0_228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geb709532c4_0_228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geb709532c4_0_228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>
                <a:latin typeface="Proxima Nova"/>
                <a:ea typeface="Proxima Nova"/>
                <a:cs typeface="Proxima Nova"/>
                <a:sym typeface="Proxima Nova"/>
              </a:rPr>
              <a:t>Homework</a:t>
            </a:r>
            <a:endParaRPr sz="54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2" name="Google Shape;572;geb709532c4_0_228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geb709532c4_0_228"/>
          <p:cNvSpPr txBox="1"/>
          <p:nvPr/>
        </p:nvSpPr>
        <p:spPr>
          <a:xfrm>
            <a:off x="5426180" y="1351630"/>
            <a:ext cx="6641100" cy="40578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914400" lvl="1" indent="-457200">
              <a:lnSpc>
                <a:spcPct val="125000"/>
              </a:lnSpc>
              <a:spcBef>
                <a:spcPts val="1000"/>
              </a:spcBef>
              <a:buClr>
                <a:srgbClr val="FFFFFF"/>
              </a:buClr>
              <a:buSzPts val="3600"/>
              <a:buFont typeface="Calibri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Choose a book/podcast/talk/article from the resource list and create a plan to read/listen to it together.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234;p41">
            <a:extLst>
              <a:ext uri="{FF2B5EF4-FFF2-40B4-BE49-F238E27FC236}">
                <a16:creationId xmlns:a16="http://schemas.microsoft.com/office/drawing/2014/main" id="{5307EE2F-FB9C-45B6-8A6B-50D5137BEDA5}"/>
              </a:ext>
            </a:extLst>
          </p:cNvPr>
          <p:cNvSpPr txBox="1"/>
          <p:nvPr/>
        </p:nvSpPr>
        <p:spPr>
          <a:xfrm>
            <a:off x="5896846" y="2436218"/>
            <a:ext cx="5288560" cy="198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4800" dirty="0">
                <a:latin typeface="Proxima Nova" panose="020B0604020202020204" charset="0"/>
                <a:ea typeface="Times New Roman"/>
                <a:cs typeface="Calibri" panose="020F0502020204030204" pitchFamily="34" charset="0"/>
                <a:sym typeface="Times New Roman"/>
              </a:rPr>
              <a:t>Next week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E0DDE3-E426-45B2-94D7-708257247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739" y="1424060"/>
            <a:ext cx="4251555" cy="3978519"/>
          </a:xfrm>
          <a:prstGeom prst="rect">
            <a:avLst/>
          </a:prstGeom>
        </p:spPr>
      </p:pic>
      <p:sp>
        <p:nvSpPr>
          <p:cNvPr id="11" name="Google Shape;578;geb73568fda_6_33">
            <a:extLst>
              <a:ext uri="{FF2B5EF4-FFF2-40B4-BE49-F238E27FC236}">
                <a16:creationId xmlns:a16="http://schemas.microsoft.com/office/drawing/2014/main" id="{D5E37035-04FC-4C2E-A08C-ED4BED7A91CD}"/>
              </a:ext>
            </a:extLst>
          </p:cNvPr>
          <p:cNvSpPr/>
          <p:nvPr/>
        </p:nvSpPr>
        <p:spPr>
          <a:xfrm flipH="1">
            <a:off x="7645926" y="3846286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0847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77895" y="3113713"/>
            <a:ext cx="7832758" cy="653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The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most important </a:t>
            </a: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sex organ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9661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974284" y="820216"/>
            <a:ext cx="1779000" cy="8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Myths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:</a:t>
            </a:r>
            <a:endParaRPr sz="4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21"/>
          <p:cNvSpPr txBox="1"/>
          <p:nvPr/>
        </p:nvSpPr>
        <p:spPr>
          <a:xfrm>
            <a:off x="1498551" y="1458768"/>
            <a:ext cx="9191446" cy="4284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past / current beliefs about sex won’t affect our actual sexual intimacy.</a:t>
            </a:r>
          </a:p>
          <a:p>
            <a:pPr marL="53975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Because we are so in love, we won’t have to talk about our sexual relationship, we’ll just understand each other’s needs and wants.</a:t>
            </a:r>
          </a:p>
          <a:p>
            <a:pPr marL="53975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9695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Tx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Sex will be spontaneous; my spouse and I don’t have to plan for it.</a:t>
            </a:r>
            <a:endParaRPr sz="2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Mental </a:t>
            </a: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Barriers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729994" y="2372930"/>
            <a:ext cx="328500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Incorrect Beliefs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Distractions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Negative Thoughts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7286694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4124327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5218</TotalTime>
  <Words>5383</Words>
  <Application>Microsoft Macintosh PowerPoint</Application>
  <PresentationFormat>Widescreen</PresentationFormat>
  <Paragraphs>361</Paragraphs>
  <Slides>68</Slides>
  <Notes>68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68</vt:i4>
      </vt:variant>
    </vt:vector>
  </HeadingPairs>
  <TitlesOfParts>
    <vt:vector size="80" baseType="lpstr">
      <vt:lpstr>Calibri</vt:lpstr>
      <vt:lpstr>Arial</vt:lpstr>
      <vt:lpstr>Times New Roman</vt:lpstr>
      <vt:lpstr>Proxima Nova</vt:lpstr>
      <vt:lpstr>Office Theme</vt:lpstr>
      <vt:lpstr>Simple Light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PowerPoint Presentation</vt:lpstr>
      <vt:lpstr>Potential Discomfort</vt:lpstr>
      <vt:lpstr>PowerPoint Presentation</vt:lpstr>
      <vt:lpstr>Permission to Talk About Sex</vt:lpstr>
      <vt:lpstr>Components of  Sexual Wholeness</vt:lpstr>
      <vt:lpstr>Mental Dimension</vt:lpstr>
      <vt:lpstr>PowerPoint Presentation</vt:lpstr>
      <vt:lpstr>PowerPoint Presentation</vt:lpstr>
      <vt:lpstr>Mental Barriers</vt:lpstr>
      <vt:lpstr>Incorrect Beliefs</vt:lpstr>
      <vt:lpstr>PowerPoint Presentation</vt:lpstr>
      <vt:lpstr>Distractions</vt:lpstr>
      <vt:lpstr>PowerPoint Presentation</vt:lpstr>
      <vt:lpstr>Negative Thoughts</vt:lpstr>
      <vt:lpstr>Mental Expanders</vt:lpstr>
      <vt:lpstr>Sexual Communication</vt:lpstr>
      <vt:lpstr>Helpful Conversations</vt:lpstr>
      <vt:lpstr>Sexual Decision Making</vt:lpstr>
      <vt:lpstr>PowerPoint Presentation</vt:lpstr>
      <vt:lpstr>PowerPoint Presentation</vt:lpstr>
      <vt:lpstr>Navigating Sexual Differences</vt:lpstr>
      <vt:lpstr>PowerPoint Presentation</vt:lpstr>
      <vt:lpstr>Sexual Intentionality</vt:lpstr>
      <vt:lpstr>PowerPoint Presentation</vt:lpstr>
      <vt:lpstr>PowerPoint Presentation</vt:lpstr>
      <vt:lpstr>Emotional Dimension</vt:lpstr>
      <vt:lpstr>PowerPoint Presentation</vt:lpstr>
      <vt:lpstr>Emotional Barriers</vt:lpstr>
      <vt:lpstr>Stress/Mental Health</vt:lpstr>
      <vt:lpstr>PowerPoint Presentation</vt:lpstr>
      <vt:lpstr>Trauma</vt:lpstr>
      <vt:lpstr>Trauma Statistics</vt:lpstr>
      <vt:lpstr>PowerPoint Presentation</vt:lpstr>
      <vt:lpstr>Negative Relationship Climate</vt:lpstr>
      <vt:lpstr>PowerPoint Presentation</vt:lpstr>
      <vt:lpstr>Emotional Expanders</vt:lpstr>
      <vt:lpstr>Intimacy, Trust, and Safety</vt:lpstr>
      <vt:lpstr>PowerPoint Presentation</vt:lpstr>
      <vt:lpstr>PowerPoint Presentation</vt:lpstr>
      <vt:lpstr>The Real Goal</vt:lpstr>
      <vt:lpstr>PowerPoint Presentation</vt:lpstr>
      <vt:lpstr>PowerPoint Presentation</vt:lpstr>
      <vt:lpstr>Break Time!</vt:lpstr>
      <vt:lpstr>Physical Dimension</vt:lpstr>
      <vt:lpstr>PowerPoint Presentation</vt:lpstr>
      <vt:lpstr>Sexual Response Cycle</vt:lpstr>
      <vt:lpstr>The four parts of the Sexual Response Cycle</vt:lpstr>
      <vt:lpstr>Common Cycle Differences</vt:lpstr>
      <vt:lpstr>Additional Steps  for Women</vt:lpstr>
      <vt:lpstr>Paths to Orgasm</vt:lpstr>
      <vt:lpstr>PowerPoint Presentation</vt:lpstr>
      <vt:lpstr>PowerPoint Presentation</vt:lpstr>
      <vt:lpstr>PowerPoint Presentation</vt:lpstr>
      <vt:lpstr>Sexual Expectations</vt:lpstr>
      <vt:lpstr>PowerPoint Presentation</vt:lpstr>
      <vt:lpstr>PowerPoint Presentation</vt:lpstr>
      <vt:lpstr>Birth Control</vt:lpstr>
      <vt:lpstr>PowerPoint Presentation</vt:lpstr>
      <vt:lpstr>Spiritual Dimension</vt:lpstr>
      <vt:lpstr>PowerPoint Presentation</vt:lpstr>
      <vt:lpstr>The Purpose of Sex</vt:lpstr>
      <vt:lpstr>PowerPoint Presentation</vt:lpstr>
      <vt:lpstr>PowerPoint Presentation</vt:lpstr>
      <vt:lpstr>PowerPoint Presentation</vt:lpstr>
      <vt:lpstr>PowerPoint Presentation</vt:lpstr>
      <vt:lpstr>Conclusion</vt:lpstr>
      <vt:lpstr>Homework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Kathryn Sargent</cp:lastModifiedBy>
  <cp:revision>49</cp:revision>
  <dcterms:modified xsi:type="dcterms:W3CDTF">2021-11-16T01:22:04Z</dcterms:modified>
</cp:coreProperties>
</file>