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5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2" r:id="rId1"/>
    <p:sldMasterId id="2147483664" r:id="rId2"/>
    <p:sldMasterId id="2147483676" r:id="rId3"/>
    <p:sldMasterId id="2147483688" r:id="rId4"/>
    <p:sldMasterId id="2147483700" r:id="rId5"/>
    <p:sldMasterId id="2147483712" r:id="rId6"/>
    <p:sldMasterId id="2147483736" r:id="rId7"/>
    <p:sldMasterId id="2147483748" r:id="rId8"/>
  </p:sldMasterIdLst>
  <p:notesMasterIdLst>
    <p:notesMasterId r:id="rId53"/>
  </p:notesMasterIdLst>
  <p:sldIdLst>
    <p:sldId id="296" r:id="rId9"/>
    <p:sldId id="297" r:id="rId10"/>
    <p:sldId id="299" r:id="rId11"/>
    <p:sldId id="298" r:id="rId12"/>
    <p:sldId id="362" r:id="rId13"/>
    <p:sldId id="300" r:id="rId14"/>
    <p:sldId id="301" r:id="rId15"/>
    <p:sldId id="291" r:id="rId16"/>
    <p:sldId id="311" r:id="rId17"/>
    <p:sldId id="329" r:id="rId18"/>
    <p:sldId id="336" r:id="rId19"/>
    <p:sldId id="330" r:id="rId20"/>
    <p:sldId id="337" r:id="rId21"/>
    <p:sldId id="312" r:id="rId22"/>
    <p:sldId id="332" r:id="rId23"/>
    <p:sldId id="338" r:id="rId24"/>
    <p:sldId id="333" r:id="rId25"/>
    <p:sldId id="313" r:id="rId26"/>
    <p:sldId id="315" r:id="rId27"/>
    <p:sldId id="334" r:id="rId28"/>
    <p:sldId id="339" r:id="rId29"/>
    <p:sldId id="335" r:id="rId30"/>
    <p:sldId id="368" r:id="rId31"/>
    <p:sldId id="341" r:id="rId32"/>
    <p:sldId id="303" r:id="rId33"/>
    <p:sldId id="302" r:id="rId34"/>
    <p:sldId id="317" r:id="rId35"/>
    <p:sldId id="342" r:id="rId36"/>
    <p:sldId id="343" r:id="rId37"/>
    <p:sldId id="344" r:id="rId38"/>
    <p:sldId id="345" r:id="rId39"/>
    <p:sldId id="346" r:id="rId40"/>
    <p:sldId id="347" r:id="rId41"/>
    <p:sldId id="348" r:id="rId42"/>
    <p:sldId id="318" r:id="rId43"/>
    <p:sldId id="349" r:id="rId44"/>
    <p:sldId id="350" r:id="rId45"/>
    <p:sldId id="265" r:id="rId46"/>
    <p:sldId id="351" r:id="rId47"/>
    <p:sldId id="271" r:id="rId48"/>
    <p:sldId id="352" r:id="rId49"/>
    <p:sldId id="369" r:id="rId50"/>
    <p:sldId id="283" r:id="rId51"/>
    <p:sldId id="360" r:id="rId52"/>
  </p:sldIdLst>
  <p:sldSz cx="12192000" cy="6858000"/>
  <p:notesSz cx="6858000" cy="9144000"/>
  <p:embeddedFontLst>
    <p:embeddedFont>
      <p:font typeface="Calibri" panose="020F0502020204030204" pitchFamily="34" charset="0"/>
      <p:regular r:id="rId54"/>
      <p:bold r:id="rId55"/>
      <p:italic r:id="rId56"/>
      <p:boldItalic r:id="rId57"/>
    </p:embeddedFont>
    <p:embeddedFont>
      <p:font typeface="Proxima Nova" panose="02000506030000020004" pitchFamily="2" charset="0"/>
      <p:regular r:id="rId58"/>
      <p:bold r:id="rId59"/>
      <p:italic r:id="rId60"/>
      <p:boldItalic r:id="rId6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9D5C"/>
    <a:srgbClr val="90B1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33"/>
  </p:normalViewPr>
  <p:slideViewPr>
    <p:cSldViewPr snapToGrid="0" snapToObjects="1">
      <p:cViewPr varScale="1">
        <p:scale>
          <a:sx n="104" d="100"/>
          <a:sy n="104" d="100"/>
        </p:scale>
        <p:origin x="89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50" Type="http://schemas.openxmlformats.org/officeDocument/2006/relationships/slide" Target="slides/slide42.xml"/><Relationship Id="rId55" Type="http://schemas.openxmlformats.org/officeDocument/2006/relationships/font" Target="fonts/font2.fntdata"/><Relationship Id="rId63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notesMaster" Target="notesMasters/notesMaster1.xml"/><Relationship Id="rId58" Type="http://schemas.openxmlformats.org/officeDocument/2006/relationships/font" Target="fonts/font5.fntdata"/><Relationship Id="rId5" Type="http://schemas.openxmlformats.org/officeDocument/2006/relationships/slideMaster" Target="slideMasters/slideMaster5.xml"/><Relationship Id="rId61" Type="http://schemas.openxmlformats.org/officeDocument/2006/relationships/font" Target="fonts/font8.fntdata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font" Target="fonts/font3.fntdata"/><Relationship Id="rId64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font" Target="fonts/font6.fntdata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font" Target="fonts/font1.fntdata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font" Target="fonts/font4.fntdata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font" Target="fonts/font7.fntdata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9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eb30808f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02" name="Google Shape;202;geb30808f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932711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446564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76471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234075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984532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692361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668588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831954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760572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07387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768371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761589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318628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056568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eb73568fda_6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562" name="Google Shape;562;geb73568fda_6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eb649bb703_0_4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5" name="Google Shape;385;geb649bb703_0_4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1548702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325846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8463479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658571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7609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3784658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9214829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5674716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4768477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0084259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5007858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4635886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0846961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eb3d18ea68_0_6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01" name="Google Shape;401;geb3d18ea68_0_6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380333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293382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92" name="Google Shape;29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eb73568fda_6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562" name="Google Shape;562;geb73568fda_6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4182275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eb649bb703_0_4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5" name="Google Shape;385;geb649bb703_0_4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4992936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eb709532c4_0_2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66" name="Google Shape;566;geb709532c4_0_2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06343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301736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765758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142107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879265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75850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99812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72389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49987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53980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428205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8409505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083590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69967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7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507987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1pPr>
            <a:lvl2pPr marL="1219170" lvl="1" indent="-482588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800"/>
            </a:lvl2pPr>
            <a:lvl3pPr marL="1828754" lvl="2" indent="-4571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3pPr>
            <a:lvl4pPr marL="2438339" lvl="3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4pPr>
            <a:lvl5pPr marL="3047924" lvl="4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5pPr>
            <a:lvl6pPr marL="3657509" lvl="5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6pPr>
            <a:lvl7pPr marL="4267093" lvl="6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7pPr>
            <a:lvl8pPr marL="4876678" lvl="7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8pPr>
            <a:lvl9pPr marL="5486263" lvl="8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9pPr>
          </a:lstStyle>
          <a:p>
            <a:endParaRPr/>
          </a:p>
        </p:txBody>
      </p:sp>
      <p:sp>
        <p:nvSpPr>
          <p:cNvPr id="138" name="Google Shape;138;p27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139" name="Google Shape;139;p2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9679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8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5" name="Google Shape;145;p28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146" name="Google Shape;146;p2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50538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9"/>
          <p:cNvSpPr txBox="1">
            <a:spLocks noGrp="1"/>
          </p:cNvSpPr>
          <p:nvPr>
            <p:ph type="title"/>
          </p:nvPr>
        </p:nvSpPr>
        <p:spPr>
          <a:xfrm>
            <a:off x="831851" y="1709739"/>
            <a:ext cx="10515600" cy="28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9"/>
          <p:cNvSpPr txBox="1"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2400">
                <a:solidFill>
                  <a:srgbClr val="888888"/>
                </a:solidFill>
              </a:defRPr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2000">
                <a:solidFill>
                  <a:srgbClr val="888888"/>
                </a:solidFill>
              </a:defRPr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867">
                <a:solidFill>
                  <a:srgbClr val="888888"/>
                </a:solidFill>
              </a:defRPr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52" name="Google Shape;152;p29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29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2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188682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3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58" name="Google Shape;158;p3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3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3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784676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31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/>
            </a:lvl3pPr>
            <a:lvl4pPr lvl="3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164" name="Google Shape;164;p3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3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3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221375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3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0" name="Google Shape;170;p3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1" name="Google Shape;171;p3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p3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3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8190554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3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80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77" name="Google Shape;177;p3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80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8" name="Google Shape;178;p3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2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79" name="Google Shape;179;p3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2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80" name="Google Shape;180;p3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3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3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215674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3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3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3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935391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35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91" name="Google Shape;191;p3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3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3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807341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6"/>
          <p:cNvSpPr txBox="1">
            <a:spLocks noGrp="1"/>
          </p:cNvSpPr>
          <p:nvPr>
            <p:ph type="title"/>
          </p:nvPr>
        </p:nvSpPr>
        <p:spPr>
          <a:xfrm rot="5400000">
            <a:off x="7133400" y="1956725"/>
            <a:ext cx="5812000" cy="26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36"/>
          <p:cNvSpPr txBox="1">
            <a:spLocks noGrp="1"/>
          </p:cNvSpPr>
          <p:nvPr>
            <p:ph type="body" idx="1"/>
          </p:nvPr>
        </p:nvSpPr>
        <p:spPr>
          <a:xfrm rot="5400000">
            <a:off x="1799300" y="-596075"/>
            <a:ext cx="5812000" cy="7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97" name="Google Shape;197;p3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3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3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352277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453262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507987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1pPr>
            <a:lvl2pPr marL="1219170" lvl="1" indent="-482588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800"/>
            </a:lvl2pPr>
            <a:lvl3pPr marL="1828754" lvl="2" indent="-4571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3pPr>
            <a:lvl4pPr marL="2438339" lvl="3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4pPr>
            <a:lvl5pPr marL="3047924" lvl="4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5pPr>
            <a:lvl6pPr marL="3657509" lvl="5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6pPr>
            <a:lvl7pPr marL="4267093" lvl="6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7pPr>
            <a:lvl8pPr marL="4876678" lvl="7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8pPr>
            <a:lvl9pPr marL="5486263" lvl="8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13908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583312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405598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/>
            </a:lvl3pPr>
            <a:lvl4pPr lvl="3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985209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>
            <a:spLocks noGrp="1"/>
          </p:cNvSpPr>
          <p:nvPr>
            <p:ph type="title"/>
          </p:nvPr>
        </p:nvSpPr>
        <p:spPr>
          <a:xfrm>
            <a:off x="831851" y="1709739"/>
            <a:ext cx="10515600" cy="28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9"/>
          <p:cNvSpPr txBox="1"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2400">
                <a:solidFill>
                  <a:srgbClr val="888888"/>
                </a:solidFill>
              </a:defRPr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2000">
                <a:solidFill>
                  <a:srgbClr val="888888"/>
                </a:solidFill>
              </a:defRPr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867">
                <a:solidFill>
                  <a:srgbClr val="888888"/>
                </a:solidFill>
              </a:defRPr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547527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2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3036219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80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00" name="Google Shape;100;p2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80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2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2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739263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910436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246459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 rot="5400000">
            <a:off x="7133400" y="1956725"/>
            <a:ext cx="5812000" cy="26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 rot="5400000">
            <a:off x="1799300" y="-596075"/>
            <a:ext cx="5812000" cy="7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094906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b3d18ea68_0_19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geb3d18ea68_0_19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geb3d18ea68_0_19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8187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eb3d18ea68_0_19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geb3d18ea68_0_19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11" name="Google Shape;111;geb3d18ea68_0_19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2" name="Google Shape;112;geb3d18ea68_0_19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geb3d18ea68_0_19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geb3d18ea68_0_19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9231723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eb3d18ea68_0_20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geb3d18ea68_0_20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geb3d18ea68_0_20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9" name="Google Shape;119;geb3d18ea68_0_20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eb3d18ea68_0_20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geb3d18ea68_0_20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569583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eb3d18ea68_0_20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geb3d18ea68_0_20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geb3d18ea68_0_20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geb3d18ea68_0_20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geb3d18ea68_0_20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431205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b3d18ea68_0_2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geb3d18ea68_0_2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1" name="Google Shape;131;geb3d18ea68_0_2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geb3d18ea68_0_2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geb3d18ea68_0_2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88654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eb3d18ea68_0_22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geb3d18ea68_0_22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7" name="Google Shape;137;geb3d18ea68_0_2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geb3d18ea68_0_2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geb3d18ea68_0_2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74213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eb3d18ea68_0_2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geb3d18ea68_0_22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geb3d18ea68_0_22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geb3d18ea68_0_2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geb3d18ea68_0_2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eb3d18ea68_0_2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74164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eb3d18ea68_0_23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geb3d18ea68_0_23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0" name="Google Shape;150;geb3d18ea68_0_23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1" name="Google Shape;151;geb3d18ea68_0_23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2" name="Google Shape;152;geb3d18ea68_0_23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3" name="Google Shape;153;geb3d18ea68_0_2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geb3d18ea68_0_2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geb3d18ea68_0_2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2948307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eb3d18ea68_0_2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geb3d18ea68_0_2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geb3d18ea68_0_24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geb3d18ea68_0_24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786099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eb3d18ea68_0_24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geb3d18ea68_0_247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4" name="Google Shape;164;geb3d18ea68_0_2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geb3d18ea68_0_2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geb3d18ea68_0_24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9708866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eb3d18ea68_0_253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eb3d18ea68_0_253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0" name="Google Shape;170;geb3d18ea68_0_25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geb3d18ea68_0_25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geb3d18ea68_0_2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27937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eb73568fda_5_63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geb73568fda_5_63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99" name="Google Shape;199;geb73568fda_5_63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200" name="Google Shape;200;geb73568fda_5_6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eb73568fda_5_6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eb73568fda_5_6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7193033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eb73568fda_5_63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geb73568fda_5_63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6" name="Google Shape;206;geb73568fda_5_63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207" name="Google Shape;207;geb73568fda_5_63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geb73568fda_5_63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geb73568fda_5_63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25952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eb73568fda_5_64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geb73568fda_5_64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13" name="Google Shape;213;geb73568fda_5_64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eb73568fda_5_64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geb73568fda_5_6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4122437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eb73568fda_5_65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geb73568fda_5_65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19" name="Google Shape;219;geb73568fda_5_65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eb73568fda_5_65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eb73568fda_5_6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267028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eb73568fda_5_65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eb73568fda_5_65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5" name="Google Shape;225;geb73568fda_5_65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geb73568fda_5_6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geb73568fda_5_65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543553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73568fda_5_66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eb73568fda_5_66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geb73568fda_5_66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2" name="Google Shape;232;geb73568fda_5_66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eb73568fda_5_66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geb73568fda_5_66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558271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eb73568fda_5_66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geb73568fda_5_66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38" name="Google Shape;238;geb73568fda_5_66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9" name="Google Shape;239;geb73568fda_5_66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40" name="Google Shape;240;geb73568fda_5_66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41" name="Google Shape;241;geb73568fda_5_66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geb73568fda_5_66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geb73568fda_5_66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562387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eb73568fda_5_67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geb73568fda_5_67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geb73568fda_5_6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geb73568fda_5_67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140637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eb73568fda_5_68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geb73568fda_5_683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52" name="Google Shape;252;geb73568fda_5_68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3" name="Google Shape;253;geb73568fda_5_68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geb73568fda_5_68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78152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eb73568fda_5_689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geb73568fda_5_689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58" name="Google Shape;258;geb73568fda_5_68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9" name="Google Shape;259;geb73568fda_5_68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geb73568fda_5_68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0126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eb3d18ea68_0_65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geb3d18ea68_0_65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geb3d18ea68_0_65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4382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b3d18ea68_0_65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geb3d18ea68_0_65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86" name="Google Shape;186;geb3d18ea68_0_65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87" name="Google Shape;187;geb3d18ea68_0_6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geb3d18ea68_0_65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geb3d18ea68_0_65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5491577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eb3d18ea68_0_66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geb3d18ea68_0_66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3" name="Google Shape;193;geb3d18ea68_0_66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94" name="Google Shape;194;geb3d18ea68_0_6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geb3d18ea68_0_66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geb3d18ea68_0_66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7681129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eb3d18ea68_0_672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geb3d18ea68_0_67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0" name="Google Shape;200;geb3d18ea68_0_67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eb3d18ea68_0_67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eb3d18ea68_0_67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591215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eb3d18ea68_0_67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geb3d18ea68_0_67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06" name="Google Shape;206;geb3d18ea68_0_67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geb3d18ea68_0_6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geb3d18ea68_0_67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1914271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eb3d18ea68_0_68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geb3d18ea68_0_68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2" name="Google Shape;212;geb3d18ea68_0_68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geb3d18ea68_0_68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eb3d18ea68_0_68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165168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eb3d18ea68_0_69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geb3d18ea68_0_69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18" name="Google Shape;218;geb3d18ea68_0_69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19" name="Google Shape;219;geb3d18ea68_0_69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eb3d18ea68_0_69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eb3d18ea68_0_69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7334179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eb3d18ea68_0_69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eb3d18ea68_0_69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25" name="Google Shape;225;geb3d18ea68_0_69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26" name="Google Shape;226;geb3d18ea68_0_69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27" name="Google Shape;227;geb3d18ea68_0_69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28" name="Google Shape;228;geb3d18ea68_0_69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geb3d18ea68_0_69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eb3d18ea68_0_69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8812576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eb3d18ea68_0_70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eb3d18ea68_0_70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geb3d18ea68_0_70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geb3d18ea68_0_70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963579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eb3d18ea68_0_7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geb3d18ea68_0_711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9" name="Google Shape;239;geb3d18ea68_0_7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geb3d18ea68_0_7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geb3d18ea68_0_7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0730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eb3d18ea68_0_717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geb3d18ea68_0_717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45" name="Google Shape;245;geb3d18ea68_0_7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geb3d18ea68_0_7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geb3d18ea68_0_7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892247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4653043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8" name="Google Shape;18;p1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1752503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25" name="Google Shape;25;p2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6" name="Google Shape;26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7355358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1475207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1825128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4" name="Google Shape;44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6245452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2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327167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7" name="Google Shape;57;p2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2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9" name="Google Shape;59;p2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613912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15040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2855753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7002652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59480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14653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6180934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7" name="Google Shape;127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8" name="Google Shape;128;p2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9" name="Google Shape;129;p2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0" name="Google Shape;130;p2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1118733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0666229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eb3d18ea68_0_18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geb3d18ea68_0_18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1" name="Google Shape;101;geb3d18ea68_0_18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2" name="Google Shape;102;geb3d18ea68_0_18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Google Shape;103;geb3d18ea68_0_18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9586884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eb73568fda_5_6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geb73568fda_5_6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9" name="Google Shape;189;geb73568fda_5_6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0" name="Google Shape;190;geb73568fda_5_6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1" name="Google Shape;191;geb73568fda_5_6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3434401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eb3d18ea68_0_64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5" name="Google Shape;175;geb3d18ea68_0_64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6" name="Google Shape;176;geb3d18ea68_0_64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7" name="Google Shape;177;geb3d18ea68_0_6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8" name="Google Shape;178;geb3d18ea68_0_6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2060572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8115081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p37"/>
          <p:cNvPicPr preferRelativeResize="0"/>
          <p:nvPr/>
        </p:nvPicPr>
        <p:blipFill rotWithShape="1">
          <a:blip r:embed="rId3">
            <a:alphaModFix/>
          </a:blip>
          <a:srcRect l="10071" t="12571" r="9871" b="12601"/>
          <a:stretch/>
        </p:blipFill>
        <p:spPr>
          <a:xfrm>
            <a:off x="3436951" y="246399"/>
            <a:ext cx="4879146" cy="4410649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37"/>
          <p:cNvSpPr txBox="1"/>
          <p:nvPr/>
        </p:nvSpPr>
        <p:spPr>
          <a:xfrm>
            <a:off x="680508" y="4959216"/>
            <a:ext cx="10392032" cy="8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algn="ctr" defTabSz="1219170">
              <a:buSzPts val="1700"/>
            </a:pPr>
            <a:r>
              <a:rPr lang="en" sz="2800" dirty="0">
                <a:latin typeface="Proxima Nova"/>
                <a:ea typeface="Proxima Nova"/>
                <a:cs typeface="Proxima Nova"/>
                <a:sym typeface="Proxima Nova"/>
              </a:rPr>
              <a:t>Lesson 3: Becoming One Through Marital Sexuality</a:t>
            </a:r>
          </a:p>
          <a:p>
            <a:pPr algn="ctr" defTabSz="1219170">
              <a:buSzPts val="1700"/>
            </a:pPr>
            <a:r>
              <a:rPr lang="en-US" sz="28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lang="en-US" sz="2200" dirty="0">
              <a:solidFill>
                <a:schemeClr val="dk1"/>
              </a:solidFill>
              <a:latin typeface="Proxima Nova"/>
              <a:sym typeface="Proxima Nova"/>
            </a:endParaRPr>
          </a:p>
          <a:p>
            <a:pPr lvl="0" algn="ctr">
              <a:buSzPts val="2300"/>
            </a:pPr>
            <a:r>
              <a:rPr lang="en-US" sz="22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Please turn on your cameras and rename your Zoom ID to </a:t>
            </a:r>
          </a:p>
          <a:p>
            <a:pPr lvl="0" algn="ctr">
              <a:buSzPts val="2300"/>
            </a:pPr>
            <a:r>
              <a:rPr lang="en-US" sz="22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include both of your first names. </a:t>
            </a:r>
            <a:endParaRPr lang="en-US" sz="2200" dirty="0"/>
          </a:p>
          <a:p>
            <a:pPr algn="ctr" defTabSz="1219170">
              <a:buSzPts val="1700"/>
            </a:pPr>
            <a:endParaRPr sz="28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" name="Google Shape;115;p17">
            <a:extLst>
              <a:ext uri="{FF2B5EF4-FFF2-40B4-BE49-F238E27FC236}">
                <a16:creationId xmlns:a16="http://schemas.microsoft.com/office/drawing/2014/main" id="{FEFFB905-BFBC-4BD4-988A-1B98658F0094}"/>
              </a:ext>
            </a:extLst>
          </p:cNvPr>
          <p:cNvCxnSpPr>
            <a:cxnSpLocks/>
          </p:cNvCxnSpPr>
          <p:nvPr/>
        </p:nvCxnSpPr>
        <p:spPr>
          <a:xfrm>
            <a:off x="3029177" y="4657077"/>
            <a:ext cx="5524609" cy="0"/>
          </a:xfrm>
          <a:prstGeom prst="straightConnector1">
            <a:avLst/>
          </a:prstGeom>
          <a:noFill/>
          <a:ln w="9525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Incorrect Beliefs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2335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2177895" y="2771645"/>
            <a:ext cx="7832758" cy="1311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If you notice these trends, consider seeking help.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9661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Distractions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8765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2177895" y="2771645"/>
            <a:ext cx="7832758" cy="1311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Distractions tend to affect </a:t>
            </a:r>
            <a:r>
              <a:rPr lang="en-US" sz="4400" i="1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women</a:t>
            </a: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 more than </a:t>
            </a:r>
            <a:r>
              <a:rPr lang="en-US" sz="4400" i="1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men.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38452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Mental </a:t>
            </a: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Expanders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246357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7125702" y="2355749"/>
            <a:ext cx="5092948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Sexual Communication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Sexual Decision Making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Managing Sexual Differences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Sexual Intentionality</a:t>
            </a:r>
          </a:p>
        </p:txBody>
      </p:sp>
      <p:sp>
        <p:nvSpPr>
          <p:cNvPr id="9" name="Google Shape;219;p39">
            <a:extLst>
              <a:ext uri="{FF2B5EF4-FFF2-40B4-BE49-F238E27FC236}">
                <a16:creationId xmlns:a16="http://schemas.microsoft.com/office/drawing/2014/main" id="{54F15BBC-8ABC-438D-ADAB-A27BDAE767FD}"/>
              </a:ext>
            </a:extLst>
          </p:cNvPr>
          <p:cNvSpPr txBox="1">
            <a:spLocks/>
          </p:cNvSpPr>
          <p:nvPr/>
        </p:nvSpPr>
        <p:spPr>
          <a:xfrm>
            <a:off x="6781962" y="2358483"/>
            <a:ext cx="70890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1.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2.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3.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34753496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154758" y="2126851"/>
            <a:ext cx="7882362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Communication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8008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89475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Helpful Conversations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324735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6648496" y="1814361"/>
            <a:ext cx="4687227" cy="3405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What does/doesn’t feel good?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How often should we have sex?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Who is initiating sex?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What are we okay/not okay with doing?</a:t>
            </a:r>
          </a:p>
        </p:txBody>
      </p:sp>
    </p:spTree>
    <p:extLst>
      <p:ext uri="{BB962C8B-B14F-4D97-AF65-F5344CB8AC3E}">
        <p14:creationId xmlns:p14="http://schemas.microsoft.com/office/powerpoint/2010/main" val="23950546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211425" y="2126851"/>
            <a:ext cx="776902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Decision Making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60600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168811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3185200" y="2225367"/>
            <a:ext cx="5821600" cy="2469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4133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“We do not, in our counseling, enter the bedrooms of members of the church.”</a:t>
            </a: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234;p41">
            <a:extLst>
              <a:ext uri="{FF2B5EF4-FFF2-40B4-BE49-F238E27FC236}">
                <a16:creationId xmlns:a16="http://schemas.microsoft.com/office/drawing/2014/main" id="{880D432A-0C3C-4208-8171-F21FC43FF950}"/>
              </a:ext>
            </a:extLst>
          </p:cNvPr>
          <p:cNvSpPr txBox="1"/>
          <p:nvPr/>
        </p:nvSpPr>
        <p:spPr>
          <a:xfrm>
            <a:off x="3185200" y="4436785"/>
            <a:ext cx="5821600" cy="85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4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President Boyd K. Packer</a:t>
            </a:r>
          </a:p>
        </p:txBody>
      </p:sp>
    </p:spTree>
    <p:extLst>
      <p:ext uri="{BB962C8B-B14F-4D97-AF65-F5344CB8AC3E}">
        <p14:creationId xmlns:p14="http://schemas.microsoft.com/office/powerpoint/2010/main" val="32878949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21"/>
          <p:cNvSpPr txBox="1"/>
          <p:nvPr/>
        </p:nvSpPr>
        <p:spPr>
          <a:xfrm>
            <a:off x="974284" y="696915"/>
            <a:ext cx="10448682" cy="8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i="1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Guiding Principles of Sexual Decision Making*</a:t>
            </a:r>
            <a:endParaRPr sz="4800" i="1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21"/>
          <p:cNvSpPr txBox="1"/>
          <p:nvPr/>
        </p:nvSpPr>
        <p:spPr>
          <a:xfrm>
            <a:off x="1266092" y="2270407"/>
            <a:ext cx="9423905" cy="38906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Does this strengthen our relationship with each other and with God?</a:t>
            </a:r>
          </a:p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endParaRPr lang="en-US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we both agree about this aspect of our sexuality?</a:t>
            </a:r>
          </a:p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endParaRPr lang="en-US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Does this reflect a positive and healthy attitude about sexuality?</a:t>
            </a:r>
          </a:p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endParaRPr lang="en-US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Does this nurture the sexual needs of my spouse and myself?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B2EE06-723F-45F9-BC59-A24A48B7663F}"/>
              </a:ext>
            </a:extLst>
          </p:cNvPr>
          <p:cNvSpPr txBox="1"/>
          <p:nvPr/>
        </p:nvSpPr>
        <p:spPr>
          <a:xfrm>
            <a:off x="2555157" y="6445469"/>
            <a:ext cx="68457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*Taken from Sexual Wholeness in Marriage, Busby, Carroll and Leavitt, p. 161 </a:t>
            </a:r>
          </a:p>
        </p:txBody>
      </p:sp>
    </p:spTree>
    <p:extLst>
      <p:ext uri="{BB962C8B-B14F-4D97-AF65-F5344CB8AC3E}">
        <p14:creationId xmlns:p14="http://schemas.microsoft.com/office/powerpoint/2010/main" val="905406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3055200" y="2126851"/>
            <a:ext cx="6081600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8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Potential Discomfort</a:t>
            </a:r>
            <a:endParaRPr sz="48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909984" y="2111393"/>
            <a:ext cx="1037190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Navigating Sexual Differences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06719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2149528" y="1816897"/>
            <a:ext cx="8264818" cy="3220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Focusing on the needs of your partner will increase your ability to listen to each other, work through differences and find sexual fulfillment.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56646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255345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Intentionality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658723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2004587" y="1816897"/>
            <a:ext cx="8264818" cy="3220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lvl="0" algn="ctr">
              <a:lnSpc>
                <a:spcPct val="90000"/>
              </a:lnSpc>
              <a:buSzPts val="6600"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Planning time for sex can help you both look forward to being together and can also help you navigate sexual differences. 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03789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eb73568fda_6_22"/>
          <p:cNvSpPr/>
          <p:nvPr/>
        </p:nvSpPr>
        <p:spPr>
          <a:xfrm>
            <a:off x="55848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geb73568fda_6_22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geb73568fda_6_22"/>
          <p:cNvSpPr/>
          <p:nvPr/>
        </p:nvSpPr>
        <p:spPr>
          <a:xfrm flipH="1">
            <a:off x="65290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geb73568fda_6_22"/>
          <p:cNvSpPr txBox="1"/>
          <p:nvPr/>
        </p:nvSpPr>
        <p:spPr>
          <a:xfrm>
            <a:off x="4765350" y="3612825"/>
            <a:ext cx="8039700" cy="1013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  <a:tabLst/>
              <a:defRPr/>
            </a:pP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Mental Preparation</a:t>
            </a:r>
            <a:endParaRPr kumimoji="0" sz="13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8" name="Google Shape;568;geb73568fda_6_22"/>
          <p:cNvSpPr txBox="1"/>
          <p:nvPr/>
        </p:nvSpPr>
        <p:spPr>
          <a:xfrm>
            <a:off x="6382350" y="1173493"/>
            <a:ext cx="4805700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6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Couple Conversation</a:t>
            </a:r>
            <a:endParaRPr kumimoji="0" sz="6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4100" name="Picture 4" descr="man hugging woman">
            <a:extLst>
              <a:ext uri="{FF2B5EF4-FFF2-40B4-BE49-F238E27FC236}">
                <a16:creationId xmlns:a16="http://schemas.microsoft.com/office/drawing/2014/main" id="{72382811-41FC-48D0-87E7-98AD472555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68" y="0"/>
            <a:ext cx="45783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eb649bb703_0_415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geb649bb703_0_415"/>
          <p:cNvSpPr/>
          <p:nvPr/>
        </p:nvSpPr>
        <p:spPr>
          <a:xfrm>
            <a:off x="1114625" y="46786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47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89" name="Google Shape;389;geb649bb703_0_415"/>
          <p:cNvSpPr txBox="1"/>
          <p:nvPr/>
        </p:nvSpPr>
        <p:spPr>
          <a:xfrm>
            <a:off x="3199545" y="1260845"/>
            <a:ext cx="5792910" cy="665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390" name="Google Shape;390;geb649bb703_0_415"/>
          <p:cNvSpPr/>
          <p:nvPr/>
        </p:nvSpPr>
        <p:spPr>
          <a:xfrm>
            <a:off x="3718560" y="592854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geb649bb703_0_415"/>
          <p:cNvSpPr/>
          <p:nvPr/>
        </p:nvSpPr>
        <p:spPr>
          <a:xfrm>
            <a:off x="3718560" y="6324087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geb649bb703_0_415"/>
          <p:cNvSpPr txBox="1"/>
          <p:nvPr/>
        </p:nvSpPr>
        <p:spPr>
          <a:xfrm>
            <a:off x="1950887" y="1762540"/>
            <a:ext cx="8586787" cy="3168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</a:rPr>
              <a:t>The 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/>
                <a:sym typeface="Arial"/>
              </a:rPr>
              <a:t>Mental Dimension of Marital Sexuality</a:t>
            </a: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/>
              <a:sym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How did I first learn about sex?</a:t>
            </a:r>
          </a:p>
          <a:p>
            <a:pPr marL="342900" lvl="1" indent="-342900" fontAlgn="base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What beliefs have I gained about sexuality from home, friends, church, the media, etc.</a:t>
            </a:r>
          </a:p>
          <a:p>
            <a:pPr marL="342900" lvl="2" indent="-342900" fontAlgn="base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Are there any beliefs that I may need to change or work on?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What do you think about sexual intentionality and planning times for sex?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How can we make sure that we have healthy communication about our sexual experiences, preferences, fantasies, boundaries, etc.? 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Discussing our sexuality can sometimes bring to the surface fears, worries, or shame that we have been hiding from ourselves. </a:t>
            </a:r>
            <a:r>
              <a:rPr lang="en-US" sz="2267" dirty="0">
                <a:solidFill>
                  <a:schemeClr val="tx1"/>
                </a:solidFill>
              </a:rPr>
              <a:t>Am I noticing any new fears or worries about our future sexual relationship? </a:t>
            </a:r>
            <a:endParaRPr lang="en-US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45891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093859" y="2126851"/>
            <a:ext cx="800415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6000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Emotional</a:t>
            </a:r>
            <a:r>
              <a:rPr lang="en" sz="60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 Dimension</a:t>
            </a:r>
            <a:endParaRPr sz="60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64128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Emotional </a:t>
            </a: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Barriers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246357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7082875" y="2372930"/>
            <a:ext cx="5381095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Stress/Mental Health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Trauma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Negative Relationship Climate</a:t>
            </a:r>
          </a:p>
        </p:txBody>
      </p:sp>
      <p:sp>
        <p:nvSpPr>
          <p:cNvPr id="9" name="Google Shape;219;p39">
            <a:extLst>
              <a:ext uri="{FF2B5EF4-FFF2-40B4-BE49-F238E27FC236}">
                <a16:creationId xmlns:a16="http://schemas.microsoft.com/office/drawing/2014/main" id="{54F15BBC-8ABC-438D-ADAB-A27BDAE767FD}"/>
              </a:ext>
            </a:extLst>
          </p:cNvPr>
          <p:cNvSpPr txBox="1">
            <a:spLocks/>
          </p:cNvSpPr>
          <p:nvPr/>
        </p:nvSpPr>
        <p:spPr>
          <a:xfrm>
            <a:off x="6695851" y="2387377"/>
            <a:ext cx="70890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1.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2.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38123660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255345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Stress/Mental Health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83120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168811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2933720" y="2192496"/>
            <a:ext cx="6324560" cy="2469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4133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“Stress and sex do not mix. You simply cannot have a head full of 120 worries while also having great sex.”</a:t>
            </a: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234;p41">
            <a:extLst>
              <a:ext uri="{FF2B5EF4-FFF2-40B4-BE49-F238E27FC236}">
                <a16:creationId xmlns:a16="http://schemas.microsoft.com/office/drawing/2014/main" id="{880D432A-0C3C-4208-8171-F21FC43FF950}"/>
              </a:ext>
            </a:extLst>
          </p:cNvPr>
          <p:cNvSpPr txBox="1"/>
          <p:nvPr/>
        </p:nvSpPr>
        <p:spPr>
          <a:xfrm>
            <a:off x="3185200" y="4436785"/>
            <a:ext cx="5821600" cy="85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4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Maj Wismann</a:t>
            </a:r>
          </a:p>
        </p:txBody>
      </p:sp>
    </p:spTree>
    <p:extLst>
      <p:ext uri="{BB962C8B-B14F-4D97-AF65-F5344CB8AC3E}">
        <p14:creationId xmlns:p14="http://schemas.microsoft.com/office/powerpoint/2010/main" val="779421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-1793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3139622" y="1675601"/>
            <a:ext cx="6057131" cy="30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" sz="4133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“We declare the means by which mortal life is created to be divinely appointed.”</a:t>
            </a:r>
            <a:endParaRPr sz="4133" dirty="0"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587;geb73568fda_6_41">
            <a:extLst>
              <a:ext uri="{FF2B5EF4-FFF2-40B4-BE49-F238E27FC236}">
                <a16:creationId xmlns:a16="http://schemas.microsoft.com/office/drawing/2014/main" id="{7FEC40C8-0CB6-4E57-AFE9-A5347C27437D}"/>
              </a:ext>
            </a:extLst>
          </p:cNvPr>
          <p:cNvSpPr txBox="1"/>
          <p:nvPr/>
        </p:nvSpPr>
        <p:spPr>
          <a:xfrm>
            <a:off x="3468636" y="4130836"/>
            <a:ext cx="5163574" cy="6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</a:pPr>
            <a:r>
              <a:rPr lang="en-US" sz="2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The Family Proclamation</a:t>
            </a:r>
            <a:endParaRPr sz="3200" i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4834636" y="2126851"/>
            <a:ext cx="2721920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Trauma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300396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877072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386378" y="1389475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-46036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Trauma Statistics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4286593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5278003" y="1847412"/>
            <a:ext cx="6095878" cy="3405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30% of women and 15% of men</a:t>
            </a:r>
          </a:p>
          <a:p>
            <a:pPr algn="ctr"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experience sexual trauma, usually before the age of 30</a:t>
            </a:r>
          </a:p>
        </p:txBody>
      </p:sp>
    </p:spTree>
    <p:extLst>
      <p:ext uri="{BB962C8B-B14F-4D97-AF65-F5344CB8AC3E}">
        <p14:creationId xmlns:p14="http://schemas.microsoft.com/office/powerpoint/2010/main" val="17913295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2149528" y="2622949"/>
            <a:ext cx="8264818" cy="1608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Be mindful and supportive if your partner has past trauma.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719087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1552670" y="2126851"/>
            <a:ext cx="9285852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Negative Relationship Climate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300396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17446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1395651" y="2888088"/>
            <a:ext cx="9397246" cy="1608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A </a:t>
            </a:r>
            <a:r>
              <a:rPr lang="en-US" sz="4400" i="1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negative relationship climate </a:t>
            </a: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is one that is filled with anger, mistrust, contention, disappointment, etc. 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146964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Emotional </a:t>
            </a: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Expanders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246357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7125702" y="2355749"/>
            <a:ext cx="5092948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Intimacy, Trust and Safety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The Real Goal</a:t>
            </a:r>
          </a:p>
        </p:txBody>
      </p:sp>
      <p:sp>
        <p:nvSpPr>
          <p:cNvPr id="9" name="Google Shape;219;p39">
            <a:extLst>
              <a:ext uri="{FF2B5EF4-FFF2-40B4-BE49-F238E27FC236}">
                <a16:creationId xmlns:a16="http://schemas.microsoft.com/office/drawing/2014/main" id="{54F15BBC-8ABC-438D-ADAB-A27BDAE767FD}"/>
              </a:ext>
            </a:extLst>
          </p:cNvPr>
          <p:cNvSpPr txBox="1">
            <a:spLocks/>
          </p:cNvSpPr>
          <p:nvPr/>
        </p:nvSpPr>
        <p:spPr>
          <a:xfrm>
            <a:off x="6781962" y="2358483"/>
            <a:ext cx="70890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1.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2.</a:t>
            </a:r>
          </a:p>
        </p:txBody>
      </p:sp>
    </p:spTree>
    <p:extLst>
      <p:ext uri="{BB962C8B-B14F-4D97-AF65-F5344CB8AC3E}">
        <p14:creationId xmlns:p14="http://schemas.microsoft.com/office/powerpoint/2010/main" val="8538257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078670" y="2139208"/>
            <a:ext cx="8311598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Intimacy, Trust and Safety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739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75152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1395651" y="3033830"/>
            <a:ext cx="9397246" cy="786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Intimacy is more than just sex.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21300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eb3d18ea68_0_641"/>
          <p:cNvSpPr txBox="1"/>
          <p:nvPr/>
        </p:nvSpPr>
        <p:spPr>
          <a:xfrm>
            <a:off x="495300" y="589489"/>
            <a:ext cx="6214200" cy="13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  <a:tabLst/>
              <a:defRPr/>
            </a:pPr>
            <a:r>
              <a:rPr kumimoji="0" lang="en-US" sz="5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Couple Discussion</a:t>
            </a:r>
            <a:endParaRPr kumimoji="0" sz="5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04" name="Google Shape;404;geb3d18ea68_0_641"/>
          <p:cNvCxnSpPr>
            <a:cxnSpLocks/>
          </p:cNvCxnSpPr>
          <p:nvPr/>
        </p:nvCxnSpPr>
        <p:spPr>
          <a:xfrm>
            <a:off x="320040" y="2175366"/>
            <a:ext cx="7041641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05" name="Google Shape;405;geb3d18ea68_0_641"/>
          <p:cNvSpPr txBox="1"/>
          <p:nvPr/>
        </p:nvSpPr>
        <p:spPr>
          <a:xfrm>
            <a:off x="0" y="2405371"/>
            <a:ext cx="6596400" cy="32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41400" marR="0" lvl="1" indent="-5715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What are some ways that couples can create safety and build trust in their marriages? </a:t>
            </a:r>
          </a:p>
          <a:p>
            <a:pPr marL="1041400" marR="0" lvl="1" indent="-5715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What are some ways that couples can harm the sense of safety and trust in their marriages?</a:t>
            </a:r>
          </a:p>
          <a:p>
            <a:pPr marL="1041400" marR="0" lvl="1" indent="-5715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  <a:tabLst/>
              <a:defRPr/>
            </a:pP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194" name="Picture 2" descr="selective focus photography of couple hugging">
            <a:extLst>
              <a:ext uri="{FF2B5EF4-FFF2-40B4-BE49-F238E27FC236}">
                <a16:creationId xmlns:a16="http://schemas.microsoft.com/office/drawing/2014/main" id="{3F1A3D0C-7FBE-4EFB-BC8C-97901BBC12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70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300288" y="2126851"/>
            <a:ext cx="759130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The Real Goal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739" y="38222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3320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240568" y="2126851"/>
            <a:ext cx="8169745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8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Permission to Talk About Sex</a:t>
            </a:r>
            <a:endParaRPr sz="48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733140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32"/>
          <p:cNvSpPr/>
          <p:nvPr/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32"/>
          <p:cNvSpPr txBox="1"/>
          <p:nvPr/>
        </p:nvSpPr>
        <p:spPr>
          <a:xfrm>
            <a:off x="2405751" y="2483427"/>
            <a:ext cx="7377098" cy="18875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6000" i="0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The goal of sex is a </a:t>
            </a:r>
            <a:r>
              <a:rPr lang="en-US" sz="6000" i="1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strong connection</a:t>
            </a:r>
            <a:r>
              <a:rPr lang="en-US" sz="6000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.</a:t>
            </a:r>
            <a:endParaRPr sz="4000" i="0" u="none" strike="noStrike" cap="none" dirty="0">
              <a:solidFill>
                <a:srgbClr val="000000"/>
              </a:solidFill>
              <a:latin typeface="Proxima Nova" panose="020B0604020202020204" charset="0"/>
              <a:sym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eb73568fda_6_22"/>
          <p:cNvSpPr/>
          <p:nvPr/>
        </p:nvSpPr>
        <p:spPr>
          <a:xfrm>
            <a:off x="55848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geb73568fda_6_22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geb73568fda_6_22"/>
          <p:cNvSpPr/>
          <p:nvPr/>
        </p:nvSpPr>
        <p:spPr>
          <a:xfrm flipH="1">
            <a:off x="65290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geb73568fda_6_22"/>
          <p:cNvSpPr txBox="1"/>
          <p:nvPr/>
        </p:nvSpPr>
        <p:spPr>
          <a:xfrm>
            <a:off x="4765350" y="3612825"/>
            <a:ext cx="8039700" cy="1013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  <a:tabLst/>
              <a:defRPr/>
            </a:pP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Emotional Preparation</a:t>
            </a:r>
            <a:endParaRPr kumimoji="0" sz="13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8" name="Google Shape;568;geb73568fda_6_22"/>
          <p:cNvSpPr txBox="1"/>
          <p:nvPr/>
        </p:nvSpPr>
        <p:spPr>
          <a:xfrm>
            <a:off x="6382350" y="1254483"/>
            <a:ext cx="4805700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6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Couple Conversation</a:t>
            </a:r>
            <a:endParaRPr kumimoji="0" sz="6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122" name="Picture 2" descr="man and woman sitting on cliff near body of water">
            <a:extLst>
              <a:ext uri="{FF2B5EF4-FFF2-40B4-BE49-F238E27FC236}">
                <a16:creationId xmlns:a16="http://schemas.microsoft.com/office/drawing/2014/main" id="{4D71E90E-0B11-4EBE-9332-D105AD6598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75" y="0"/>
            <a:ext cx="4572000" cy="6872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748570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eb649bb703_0_415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geb649bb703_0_415"/>
          <p:cNvSpPr/>
          <p:nvPr/>
        </p:nvSpPr>
        <p:spPr>
          <a:xfrm>
            <a:off x="1114425" y="46775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47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89" name="Google Shape;389;geb649bb703_0_415"/>
          <p:cNvSpPr txBox="1"/>
          <p:nvPr/>
        </p:nvSpPr>
        <p:spPr>
          <a:xfrm>
            <a:off x="3199545" y="1260845"/>
            <a:ext cx="5792910" cy="665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390" name="Google Shape;390;geb649bb703_0_415"/>
          <p:cNvSpPr/>
          <p:nvPr/>
        </p:nvSpPr>
        <p:spPr>
          <a:xfrm>
            <a:off x="3718560" y="592854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geb649bb703_0_415"/>
          <p:cNvSpPr/>
          <p:nvPr/>
        </p:nvSpPr>
        <p:spPr>
          <a:xfrm>
            <a:off x="3718560" y="6324087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geb649bb703_0_415"/>
          <p:cNvSpPr txBox="1"/>
          <p:nvPr/>
        </p:nvSpPr>
        <p:spPr>
          <a:xfrm>
            <a:off x="1938530" y="2397211"/>
            <a:ext cx="8586787" cy="2407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/>
                <a:sym typeface="Arial"/>
              </a:rPr>
              <a:t>The Emotional Dimension of Marital Sexuality</a:t>
            </a: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/>
              <a:sym typeface="Arial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Fill in the blank: “I feel emotionally safe with my partner when s/he _________.” 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How do I currently feel about our emotional connection as a couple? </a:t>
            </a:r>
          </a:p>
          <a:p>
            <a:pPr marL="342900" lvl="8" indent="-342900" fontAlgn="base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Are there any improvements we could make?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Wedding night anxieties: For many couples, their wedding night will be the first time they experience sex. What anxieties/fears do I have about our first time being together sexually? 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How would I define “emotional infidelity?” How can we help prevent either of us from becoming emotionally unfaithful?</a:t>
            </a:r>
          </a:p>
          <a:p>
            <a:pPr fontAlgn="base"/>
            <a:r>
              <a:rPr lang="en-US" dirty="0"/>
              <a:t> 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871430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eb709532c4_0_228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geb709532c4_0_228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0" name="Google Shape;570;geb709532c4_0_228"/>
          <p:cNvSpPr/>
          <p:nvPr/>
        </p:nvSpPr>
        <p:spPr>
          <a:xfrm>
            <a:off x="480144" y="1363350"/>
            <a:ext cx="52104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1" name="Google Shape;571;geb709532c4_0_228"/>
          <p:cNvSpPr txBox="1">
            <a:spLocks noGrp="1"/>
          </p:cNvSpPr>
          <p:nvPr>
            <p:ph type="title"/>
          </p:nvPr>
        </p:nvSpPr>
        <p:spPr>
          <a:xfrm>
            <a:off x="0" y="214350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>
                <a:latin typeface="Proxima Nova"/>
                <a:ea typeface="Proxima Nova"/>
                <a:cs typeface="Proxima Nova"/>
                <a:sym typeface="Proxima Nova"/>
              </a:rPr>
              <a:t>Homework</a:t>
            </a:r>
            <a:endParaRPr sz="54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72" name="Google Shape;572;geb709532c4_0_228"/>
          <p:cNvSpPr/>
          <p:nvPr/>
        </p:nvSpPr>
        <p:spPr>
          <a:xfrm flipH="1">
            <a:off x="2145600" y="40951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3" name="Google Shape;573;geb709532c4_0_228"/>
          <p:cNvSpPr txBox="1"/>
          <p:nvPr/>
        </p:nvSpPr>
        <p:spPr>
          <a:xfrm>
            <a:off x="5426180" y="1351630"/>
            <a:ext cx="6641100" cy="405787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914400" lvl="1" indent="-457200">
              <a:lnSpc>
                <a:spcPct val="125000"/>
              </a:lnSpc>
              <a:spcBef>
                <a:spcPts val="1000"/>
              </a:spcBef>
              <a:buClr>
                <a:srgbClr val="FFFFFF"/>
              </a:buClr>
              <a:buSzPts val="3600"/>
              <a:buFont typeface="Calibri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Choose a book/podcast/talk/article from the resource list and create a plan to read/listen to it together. </a:t>
            </a:r>
            <a:endParaRPr kumimoji="0" lang="en-US" sz="17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defTabSz="914400" rtl="0" eaLnBrk="1" fontAlgn="auto" latinLnBrk="0" hangingPunct="1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234;p41">
            <a:extLst>
              <a:ext uri="{FF2B5EF4-FFF2-40B4-BE49-F238E27FC236}">
                <a16:creationId xmlns:a16="http://schemas.microsoft.com/office/drawing/2014/main" id="{5307EE2F-FB9C-45B6-8A6B-50D5137BEDA5}"/>
              </a:ext>
            </a:extLst>
          </p:cNvPr>
          <p:cNvSpPr txBox="1"/>
          <p:nvPr/>
        </p:nvSpPr>
        <p:spPr>
          <a:xfrm>
            <a:off x="5896846" y="2436218"/>
            <a:ext cx="5288560" cy="198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4800">
                <a:latin typeface="Proxima Nova" panose="020B0604020202020204" charset="0"/>
                <a:ea typeface="Times New Roman"/>
                <a:cs typeface="Calibri" panose="020F0502020204030204" pitchFamily="34" charset="0"/>
                <a:sym typeface="Times New Roman"/>
              </a:rPr>
              <a:t>Next time</a:t>
            </a:r>
            <a:endParaRPr lang="en-US" sz="4800" dirty="0">
              <a:latin typeface="Proxima Nova" panose="020B060402020202020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E0DDE3-E426-45B2-94D7-708257247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739" y="1424060"/>
            <a:ext cx="4251555" cy="3978519"/>
          </a:xfrm>
          <a:prstGeom prst="rect">
            <a:avLst/>
          </a:prstGeom>
        </p:spPr>
      </p:pic>
      <p:sp>
        <p:nvSpPr>
          <p:cNvPr id="11" name="Google Shape;578;geb73568fda_6_33">
            <a:extLst>
              <a:ext uri="{FF2B5EF4-FFF2-40B4-BE49-F238E27FC236}">
                <a16:creationId xmlns:a16="http://schemas.microsoft.com/office/drawing/2014/main" id="{D5E37035-04FC-4C2E-A08C-ED4BED7A91CD}"/>
              </a:ext>
            </a:extLst>
          </p:cNvPr>
          <p:cNvSpPr/>
          <p:nvPr/>
        </p:nvSpPr>
        <p:spPr>
          <a:xfrm flipH="1">
            <a:off x="7645926" y="3846286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0847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2177895" y="3113713"/>
            <a:ext cx="7832758" cy="653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12F110-74A4-31BA-481B-A140C25FF9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8309" y="783337"/>
            <a:ext cx="4031929" cy="5287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669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Components of </a:t>
            </a:r>
            <a:b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</a:b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Wholeness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246357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8180169" y="2372930"/>
            <a:ext cx="2759612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Mental</a:t>
            </a:r>
          </a:p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Emotional</a:t>
            </a:r>
          </a:p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Physical</a:t>
            </a:r>
          </a:p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Spiritual</a:t>
            </a:r>
          </a:p>
        </p:txBody>
      </p:sp>
      <p:sp>
        <p:nvSpPr>
          <p:cNvPr id="9" name="Google Shape;219;p39">
            <a:extLst>
              <a:ext uri="{FF2B5EF4-FFF2-40B4-BE49-F238E27FC236}">
                <a16:creationId xmlns:a16="http://schemas.microsoft.com/office/drawing/2014/main" id="{54F15BBC-8ABC-438D-ADAB-A27BDAE767FD}"/>
              </a:ext>
            </a:extLst>
          </p:cNvPr>
          <p:cNvSpPr txBox="1">
            <a:spLocks/>
          </p:cNvSpPr>
          <p:nvPr/>
        </p:nvSpPr>
        <p:spPr>
          <a:xfrm>
            <a:off x="7750925" y="2387377"/>
            <a:ext cx="70890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1.</a:t>
            </a:r>
          </a:p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2.</a:t>
            </a:r>
          </a:p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3.</a:t>
            </a:r>
          </a:p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3410894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6000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Mental</a:t>
            </a:r>
            <a:r>
              <a:rPr lang="en" sz="60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 Dimension</a:t>
            </a:r>
            <a:endParaRPr sz="60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6034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2177895" y="3113713"/>
            <a:ext cx="7832758" cy="653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The </a:t>
            </a:r>
            <a:r>
              <a:rPr lang="en-US" sz="4400" i="1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most important </a:t>
            </a: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sex organ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9661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89475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Mental </a:t>
            </a: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Barriers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246357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7729994" y="2372930"/>
            <a:ext cx="328500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Incorrect Beliefs</a:t>
            </a:r>
          </a:p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Distractions</a:t>
            </a:r>
          </a:p>
        </p:txBody>
      </p:sp>
      <p:sp>
        <p:nvSpPr>
          <p:cNvPr id="9" name="Google Shape;219;p39">
            <a:extLst>
              <a:ext uri="{FF2B5EF4-FFF2-40B4-BE49-F238E27FC236}">
                <a16:creationId xmlns:a16="http://schemas.microsoft.com/office/drawing/2014/main" id="{54F15BBC-8ABC-438D-ADAB-A27BDAE767FD}"/>
              </a:ext>
            </a:extLst>
          </p:cNvPr>
          <p:cNvSpPr txBox="1">
            <a:spLocks/>
          </p:cNvSpPr>
          <p:nvPr/>
        </p:nvSpPr>
        <p:spPr>
          <a:xfrm>
            <a:off x="7135471" y="2634513"/>
            <a:ext cx="70890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1.</a:t>
            </a:r>
          </a:p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2.</a:t>
            </a:r>
          </a:p>
          <a:p>
            <a:pPr>
              <a:buSzPts val="3000"/>
            </a:pPr>
            <a:endParaRPr lang="en-US" i="1" dirty="0">
              <a:solidFill>
                <a:schemeClr val="tx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24327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9808</TotalTime>
  <Words>3525</Words>
  <Application>Microsoft Macintosh PowerPoint</Application>
  <PresentationFormat>Widescreen</PresentationFormat>
  <Paragraphs>233</Paragraphs>
  <Slides>44</Slides>
  <Notes>44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44</vt:i4>
      </vt:variant>
    </vt:vector>
  </HeadingPairs>
  <TitlesOfParts>
    <vt:vector size="56" baseType="lpstr">
      <vt:lpstr>Proxima Nova</vt:lpstr>
      <vt:lpstr>Arial</vt:lpstr>
      <vt:lpstr>Times New Roman</vt:lpstr>
      <vt:lpstr>Calibri</vt:lpstr>
      <vt:lpstr>Office Theme</vt:lpstr>
      <vt:lpstr>Simple Light</vt:lpstr>
      <vt:lpstr>1_Office Theme</vt:lpstr>
      <vt:lpstr>2_Office Theme</vt:lpstr>
      <vt:lpstr>3_Office Theme</vt:lpstr>
      <vt:lpstr>4_Office Theme</vt:lpstr>
      <vt:lpstr>6_Office Theme</vt:lpstr>
      <vt:lpstr>5_Office Theme</vt:lpstr>
      <vt:lpstr>PowerPoint Presentation</vt:lpstr>
      <vt:lpstr>Potential Discomfort</vt:lpstr>
      <vt:lpstr>PowerPoint Presentation</vt:lpstr>
      <vt:lpstr>Permission to Talk About Sex</vt:lpstr>
      <vt:lpstr>PowerPoint Presentation</vt:lpstr>
      <vt:lpstr>Components of  Sexual Wholeness</vt:lpstr>
      <vt:lpstr>Mental Dimension</vt:lpstr>
      <vt:lpstr>PowerPoint Presentation</vt:lpstr>
      <vt:lpstr>Mental Barriers</vt:lpstr>
      <vt:lpstr>Incorrect Beliefs</vt:lpstr>
      <vt:lpstr>PowerPoint Presentation</vt:lpstr>
      <vt:lpstr>Distractions</vt:lpstr>
      <vt:lpstr>PowerPoint Presentation</vt:lpstr>
      <vt:lpstr>Mental Expanders</vt:lpstr>
      <vt:lpstr>Sexual Communication</vt:lpstr>
      <vt:lpstr>Helpful Conversations</vt:lpstr>
      <vt:lpstr>Sexual Decision Making</vt:lpstr>
      <vt:lpstr>PowerPoint Presentation</vt:lpstr>
      <vt:lpstr>PowerPoint Presentation</vt:lpstr>
      <vt:lpstr>Navigating Sexual Differences</vt:lpstr>
      <vt:lpstr>PowerPoint Presentation</vt:lpstr>
      <vt:lpstr>Sexual Intentionality</vt:lpstr>
      <vt:lpstr>PowerPoint Presentation</vt:lpstr>
      <vt:lpstr>PowerPoint Presentation</vt:lpstr>
      <vt:lpstr>PowerPoint Presentation</vt:lpstr>
      <vt:lpstr>Emotional Dimension</vt:lpstr>
      <vt:lpstr>Emotional Barriers</vt:lpstr>
      <vt:lpstr>Stress/Mental Health</vt:lpstr>
      <vt:lpstr>PowerPoint Presentation</vt:lpstr>
      <vt:lpstr>Trauma</vt:lpstr>
      <vt:lpstr>Trauma Statistics</vt:lpstr>
      <vt:lpstr>PowerPoint Presentation</vt:lpstr>
      <vt:lpstr>Negative Relationship Climate</vt:lpstr>
      <vt:lpstr>PowerPoint Presentation</vt:lpstr>
      <vt:lpstr>Emotional Expanders</vt:lpstr>
      <vt:lpstr>Intimacy, Trust and Safety</vt:lpstr>
      <vt:lpstr>PowerPoint Presentation</vt:lpstr>
      <vt:lpstr>PowerPoint Presentation</vt:lpstr>
      <vt:lpstr>The Real Goal</vt:lpstr>
      <vt:lpstr>PowerPoint Presentation</vt:lpstr>
      <vt:lpstr>PowerPoint Presentation</vt:lpstr>
      <vt:lpstr>PowerPoint Presentation</vt:lpstr>
      <vt:lpstr>Homework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Kathryn Sargent</cp:lastModifiedBy>
  <cp:revision>61</cp:revision>
  <dcterms:modified xsi:type="dcterms:W3CDTF">2023-08-17T23:28:00Z</dcterms:modified>
</cp:coreProperties>
</file>