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4" r:id="rId2"/>
    <p:sldMasterId id="2147483676" r:id="rId3"/>
    <p:sldMasterId id="2147483688" r:id="rId4"/>
    <p:sldMasterId id="2147483700" r:id="rId5"/>
    <p:sldMasterId id="2147483712" r:id="rId6"/>
    <p:sldMasterId id="2147483725" r:id="rId7"/>
  </p:sldMasterIdLst>
  <p:notesMasterIdLst>
    <p:notesMasterId r:id="rId36"/>
  </p:notesMasterIdLst>
  <p:sldIdLst>
    <p:sldId id="296" r:id="rId8"/>
    <p:sldId id="300" r:id="rId9"/>
    <p:sldId id="303" r:id="rId10"/>
    <p:sldId id="353" r:id="rId11"/>
    <p:sldId id="276" r:id="rId12"/>
    <p:sldId id="319" r:id="rId13"/>
    <p:sldId id="363" r:id="rId14"/>
    <p:sldId id="321" r:id="rId15"/>
    <p:sldId id="320" r:id="rId16"/>
    <p:sldId id="322" r:id="rId17"/>
    <p:sldId id="323" r:id="rId18"/>
    <p:sldId id="325" r:id="rId19"/>
    <p:sldId id="365" r:id="rId20"/>
    <p:sldId id="354" r:id="rId21"/>
    <p:sldId id="355" r:id="rId22"/>
    <p:sldId id="366" r:id="rId23"/>
    <p:sldId id="356" r:id="rId24"/>
    <p:sldId id="282" r:id="rId25"/>
    <p:sldId id="304" r:id="rId26"/>
    <p:sldId id="327" r:id="rId27"/>
    <p:sldId id="328" r:id="rId28"/>
    <p:sldId id="288" r:id="rId29"/>
    <p:sldId id="358" r:id="rId30"/>
    <p:sldId id="357" r:id="rId31"/>
    <p:sldId id="367" r:id="rId32"/>
    <p:sldId id="359" r:id="rId33"/>
    <p:sldId id="283" r:id="rId34"/>
    <p:sldId id="360" r:id="rId35"/>
  </p:sldIdLst>
  <p:sldSz cx="12192000" cy="6858000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Proxima Nova" panose="02000506030000020004" pitchFamily="2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D5C"/>
    <a:srgbClr val="90B1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57"/>
  </p:normalViewPr>
  <p:slideViewPr>
    <p:cSldViewPr snapToGrid="0" snapToObjects="1">
      <p:cViewPr varScale="1">
        <p:scale>
          <a:sx n="104" d="100"/>
          <a:sy n="104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font" Target="fonts/font3.fntdata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font" Target="fonts/font6.fntdata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font" Target="fonts/font8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font" Target="fonts/font7.fntdata"/><Relationship Id="rId48" Type="http://schemas.openxmlformats.org/officeDocument/2006/relationships/tableStyles" Target="tableStyles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font" Target="fonts/font2.fntdata"/><Relationship Id="rId46" Type="http://schemas.openxmlformats.org/officeDocument/2006/relationships/viewProps" Target="viewProps.xml"/><Relationship Id="rId20" Type="http://schemas.openxmlformats.org/officeDocument/2006/relationships/slide" Target="slides/slide13.xml"/><Relationship Id="rId41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b30808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2" name="Google Shape;202;geb30808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73475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1360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57519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 dirty="0" err="1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Unsplash</a:t>
            </a:r>
            <a:r>
              <a:rPr lang="en-US" sz="1400" b="1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 photo 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600713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154870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96291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 err="1"/>
              <a:t>Unsplash</a:t>
            </a:r>
            <a:r>
              <a:rPr lang="en-US" dirty="0"/>
              <a:t> photo </a:t>
            </a:r>
            <a:endParaRPr dirty="0"/>
          </a:p>
        </p:txBody>
      </p:sp>
      <p:sp>
        <p:nvSpPr>
          <p:cNvPr id="492" name="Google Shape;492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6276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233892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75825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765758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3568fda_5_9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3568fda_5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493654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96002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957034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75557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388942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06343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87243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21103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0" name="Google Shape;39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39446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7089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3858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82938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855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14653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51439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9981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72389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49987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5398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2820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40950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83590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699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67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2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46" name="Google Shape;146;p2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505380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2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188682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3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784676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31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64" name="Google Shape;164;p3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221375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p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p3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3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3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19055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7" name="Google Shape;177;p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3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3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215674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3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3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935391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3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3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3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0734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36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3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3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52277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453262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139089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58331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405598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985209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547527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303621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739263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910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46459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094906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81871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23172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69583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31205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88654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74213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7416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9483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86099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70886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79370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b73568fda_5_6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geb73568fda_5_6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73568fda_5_6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94302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b73568fda_5_6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eb73568fda_5_6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99" name="Google Shape;199;geb73568fda_5_6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0" name="Google Shape;200;geb73568fda_5_6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73568fda_5_6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73568fda_5_6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19303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73568fda_5_63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73568fda_5_63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6" name="Google Shape;206;geb73568fda_5_63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7" name="Google Shape;207;geb73568fda_5_6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73568fda_5_6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geb73568fda_5_6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2595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b73568fda_5_64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geb73568fda_5_64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geb73568fda_5_6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73568fda_5_6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geb73568fda_5_6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12243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b73568fda_5_6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geb73568fda_5_65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73568fda_5_6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73568fda_5_6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73568fda_5_6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26702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73568fda_5_65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73568fda_5_65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5" name="Google Shape;225;geb73568fda_5_6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eb73568fda_5_6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eb73568fda_5_6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54355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73568fda_5_6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73568fda_5_6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eb73568fda_5_6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geb73568fda_5_6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73568fda_5_6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73568fda_5_6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558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b73568fda_5_6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geb73568fda_5_6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38" name="Google Shape;238;geb73568fda_5_6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73568fda_5_6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0" name="Google Shape;240;geb73568fda_5_6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geb73568fda_5_6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geb73568fda_5_6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geb73568fda_5_6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56238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eb73568fda_5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73568fda_5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73568fda_5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geb73568fda_5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14063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b73568fda_5_68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geb73568fda_5_68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geb73568fda_5_68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geb73568fda_5_68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geb73568fda_5_6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815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b73568fda_5_689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3568fda_5_689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geb73568fda_5_6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geb73568fda_5_6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3568fda_5_6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012665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65567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8515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6" name="Google Shape;26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786643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65556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05122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652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73589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2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82932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297841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129774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8653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2425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724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6180934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1118733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066622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58688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b73568fda_5_6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geb73568fda_5_6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Google Shape;189;geb73568fda_5_6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Google Shape;190;geb73568fda_5_6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Google Shape;191;geb73568fda_5_6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43440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357834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7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1" y="246400"/>
            <a:ext cx="4854433" cy="418967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7"/>
          <p:cNvSpPr txBox="1"/>
          <p:nvPr/>
        </p:nvSpPr>
        <p:spPr>
          <a:xfrm>
            <a:off x="0" y="4711421"/>
            <a:ext cx="12023124" cy="8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 defTabSz="1219170">
              <a:buSzPts val="1700"/>
            </a:pPr>
            <a:r>
              <a:rPr lang="en" sz="2800" dirty="0">
                <a:latin typeface="Proxima Nova"/>
                <a:ea typeface="Proxima Nova"/>
                <a:cs typeface="Proxima Nova"/>
                <a:sym typeface="Proxima Nova"/>
              </a:rPr>
              <a:t>Lesson 4: Becoming One Through Marital Sexuality</a:t>
            </a:r>
          </a:p>
          <a:p>
            <a:pPr algn="ctr" defTabSz="1219170">
              <a:buSzPts val="1700"/>
            </a:pPr>
            <a:endParaRPr lang="en-US" sz="2400" dirty="0">
              <a:solidFill>
                <a:schemeClr val="dk1"/>
              </a:solidFill>
              <a:latin typeface="Proxima Nova"/>
              <a:sym typeface="Proxima Nova"/>
            </a:endParaRPr>
          </a:p>
          <a:p>
            <a:pPr lvl="0" algn="ctr">
              <a:buSzPts val="2300"/>
            </a:pP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Please turn on your cameras and rename your Zoom ID to </a:t>
            </a:r>
          </a:p>
          <a:p>
            <a:pPr lvl="0" algn="ctr">
              <a:buSzPts val="2300"/>
            </a:pP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include both of your first names. </a:t>
            </a:r>
            <a:endParaRPr lang="en-US" sz="2800" dirty="0"/>
          </a:p>
          <a:p>
            <a:pPr algn="ctr" defTabSz="1219170">
              <a:buSzPts val="1700"/>
            </a:pPr>
            <a:endParaRPr lang="en" sz="28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algn="ctr" defTabSz="1219170">
              <a:buSzPts val="1700"/>
            </a:pPr>
            <a:endParaRPr sz="2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" name="Google Shape;115;p17">
            <a:extLst>
              <a:ext uri="{FF2B5EF4-FFF2-40B4-BE49-F238E27FC236}">
                <a16:creationId xmlns:a16="http://schemas.microsoft.com/office/drawing/2014/main" id="{FEFFB905-BFBC-4BD4-988A-1B98658F0094}"/>
              </a:ext>
            </a:extLst>
          </p:cNvPr>
          <p:cNvCxnSpPr>
            <a:cxnSpLocks/>
          </p:cNvCxnSpPr>
          <p:nvPr/>
        </p:nvCxnSpPr>
        <p:spPr>
          <a:xfrm>
            <a:off x="3226886" y="4484082"/>
            <a:ext cx="5524609" cy="0"/>
          </a:xfrm>
          <a:prstGeom prst="straightConnector1">
            <a:avLst/>
          </a:prstGeom>
          <a:noFill/>
          <a:ln w="9525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199" y="2225367"/>
            <a:ext cx="6113545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“For the woman, the key to orgasmic success is the clitoris. Every orgasm that occurs in a woman is clitoral.  Women are unable to climax without direct or indirect stimulation of the clitoris.”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609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Dr. Robert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Stahmann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Becoming One, p. 18</a:t>
            </a:r>
          </a:p>
        </p:txBody>
      </p:sp>
    </p:spTree>
    <p:extLst>
      <p:ext uri="{BB962C8B-B14F-4D97-AF65-F5344CB8AC3E}">
        <p14:creationId xmlns:p14="http://schemas.microsoft.com/office/powerpoint/2010/main" val="995764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“literally double your sexual pleasure: You get satisfaction not only from your own sexual response but from your partner’s as well…love  and concern for one’s partner shifts the focus away from the self in a sexual relationship and toward the other to bring sexual satisfaction to both men and women.” 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531486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Waite and Gallagher, 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The Case for Marriage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27AD21-F51D-4804-A9E1-C85D4EFC99C5}"/>
              </a:ext>
            </a:extLst>
          </p:cNvPr>
          <p:cNvSpPr txBox="1"/>
          <p:nvPr/>
        </p:nvSpPr>
        <p:spPr>
          <a:xfrm>
            <a:off x="4619092" y="1804965"/>
            <a:ext cx="3615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Selfless intimacy can…</a:t>
            </a:r>
          </a:p>
        </p:txBody>
      </p:sp>
    </p:spTree>
    <p:extLst>
      <p:ext uri="{BB962C8B-B14F-4D97-AF65-F5344CB8AC3E}">
        <p14:creationId xmlns:p14="http://schemas.microsoft.com/office/powerpoint/2010/main" val="2025568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Expectations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754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A00BAB88-C927-D402-C9A6-C53DC5D68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488" y="1825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2D83973-0706-C181-BEF1-AF4790B76D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170450"/>
              </p:ext>
            </p:extLst>
          </p:nvPr>
        </p:nvGraphicFramePr>
        <p:xfrm>
          <a:off x="976184" y="1164341"/>
          <a:ext cx="10363328" cy="487901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594524">
                  <a:extLst>
                    <a:ext uri="{9D8B030D-6E8A-4147-A177-3AD203B41FA5}">
                      <a16:colId xmlns:a16="http://schemas.microsoft.com/office/drawing/2014/main" val="269698556"/>
                    </a:ext>
                  </a:extLst>
                </a:gridCol>
                <a:gridCol w="6768804">
                  <a:extLst>
                    <a:ext uri="{9D8B030D-6E8A-4147-A177-3AD203B41FA5}">
                      <a16:colId xmlns:a16="http://schemas.microsoft.com/office/drawing/2014/main" val="1954100636"/>
                    </a:ext>
                  </a:extLst>
                </a:gridCol>
              </a:tblGrid>
              <a:tr h="4819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Unrealistic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Realistic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395421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Sex is elegant and right after sex you get to just lie in the soft, clean sheets together.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Sex sometimes gets sweaty, and both individuals and the bedding get a bit sticky with bodily lubrication and ejaculation, not to mention if you choose to use extra oils, lubrications, lotions, or if the woman is on her period. Sex may be a little messy. 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2864820"/>
                  </a:ext>
                </a:extLst>
              </a:tr>
              <a:tr h="7674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If we do things right, we’ll both orgasm.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Orgasm is complicated and impacted by emotional, mental, spiritual and physiological factors.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911519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We’ll both orgasm at the same time.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Maybe, but not very often.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2361808552"/>
                  </a:ext>
                </a:extLst>
              </a:tr>
              <a:tr h="8609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We’ll both want sex at the same time.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Differences in sex drives can make it hard to want sex at the same time. There is usually one partner who wants sex more frequently.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Additionally, some individuals have a higher sex drive in the morning, others at night</a:t>
                      </a:r>
                      <a:endParaRPr lang="en-US" sz="17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109667862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BFF9F5E-60E1-862C-6CAE-9B249AEC2280}"/>
              </a:ext>
            </a:extLst>
          </p:cNvPr>
          <p:cNvSpPr txBox="1"/>
          <p:nvPr/>
        </p:nvSpPr>
        <p:spPr>
          <a:xfrm>
            <a:off x="2936463" y="782766"/>
            <a:ext cx="6329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Realistic and Unrealistic “Sexual Expectations”</a:t>
            </a:r>
          </a:p>
        </p:txBody>
      </p:sp>
    </p:spTree>
    <p:extLst>
      <p:ext uri="{BB962C8B-B14F-4D97-AF65-F5344CB8AC3E}">
        <p14:creationId xmlns:p14="http://schemas.microsoft.com/office/powerpoint/2010/main" val="231059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1892110" y="2020985"/>
            <a:ext cx="8404379" cy="3067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540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Discussing your sexual expectations together is part of being intentional and creating oneness.</a:t>
            </a:r>
            <a:endParaRPr sz="36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7724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Physical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1330955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kumimoji="0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146" name="Picture 2" descr="man and woman kissing during daytime">
            <a:extLst>
              <a:ext uri="{FF2B5EF4-FFF2-40B4-BE49-F238E27FC236}">
                <a16:creationId xmlns:a16="http://schemas.microsoft.com/office/drawing/2014/main" id="{76BD0583-EF9A-477C-8BF1-FFF23E4B1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75" y="1170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861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625" y="46786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5" y="1260845"/>
            <a:ext cx="5792910" cy="66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1950887" y="2071459"/>
            <a:ext cx="8586787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/>
                <a:sym typeface="Arial"/>
              </a:rPr>
              <a:t>The 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</a:rPr>
              <a:t>Physical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/>
                <a:sym typeface="Arial"/>
              </a:rPr>
              <a:t> Dimension of Marital Sexuality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specific questions do I have about the mechanics of sex?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general expectations do I have for our sexual relationship?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specific sexual expectations do I have for our wedding night?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are we doing together and separately to help us be ready for a healthy sexual relationship?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Given that a woman’s sexual response is more complex than a man’s, how can we make sure we are both sexually satisfied?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4589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Birth Control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55244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3"/>
          <p:cNvSpPr txBox="1"/>
          <p:nvPr/>
        </p:nvSpPr>
        <p:spPr>
          <a:xfrm>
            <a:off x="2802750" y="5044440"/>
            <a:ext cx="6586500" cy="12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“When to have a child and how many children to have are private decisions to be made between a husband and wife and the Lord.”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800" dirty="0">
                <a:latin typeface="Calibri" panose="020F0502020204030204" pitchFamily="34" charset="0"/>
              </a:rPr>
              <a:t>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600" i="1" dirty="0">
                <a:latin typeface="Calibri" panose="020F0502020204030204" pitchFamily="34" charset="0"/>
              </a:rPr>
              <a:t>- </a:t>
            </a:r>
            <a:r>
              <a:rPr lang="en-US" sz="16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Elder Neil L. Anderson</a:t>
            </a:r>
            <a:endParaRPr sz="5400" b="0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5" name="Google Shape;495;p43"/>
          <p:cNvCxnSpPr/>
          <p:nvPr/>
        </p:nvCxnSpPr>
        <p:spPr>
          <a:xfrm>
            <a:off x="2802750" y="6504289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FD7B8F0-C86A-4E5F-B397-FEE3FB848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353710"/>
            <a:ext cx="7162800" cy="477202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Spiritual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31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Components of 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Wholeness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8180169" y="2372930"/>
            <a:ext cx="275961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Mental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Emotional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Physical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Spiritual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7750925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10894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The Purpose of Sex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76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-1793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2211859" y="1395420"/>
            <a:ext cx="8031892" cy="344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“Of souls, symbols and sacraments”</a:t>
            </a:r>
          </a:p>
          <a:p>
            <a:pPr algn="ctr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“I submit to you that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you will never be more like God at any other time in this life than when you are expressing that particular power (sexual intimacy).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Such an act of love between a man and a woman is—or certainly was ordained to be—a symbol of total union: union of their hearts, their hopes, their lives, their love, their family, their future, their everything...such a total, virtually unbreakable union, such an unyielding commitment between a man and a woman, can only come with the proximity and permanence afforded in a marriage covenant, with the union of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that they possess—their very hearts and minds, all their days and all their dreams…. And the external symbol of that union, the physical manifestation of what is a far deeper spiritual and metaphysical bonding, is the physical blending that is part of—indeed, a most beautiful and gratifying expression of—that larger, more complete union of eternal purpose and promise.” 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989491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18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Elder Jeffrey R. Holland</a:t>
            </a:r>
          </a:p>
        </p:txBody>
      </p:sp>
    </p:spTree>
    <p:extLst>
      <p:ext uri="{BB962C8B-B14F-4D97-AF65-F5344CB8AC3E}">
        <p14:creationId xmlns:p14="http://schemas.microsoft.com/office/powerpoint/2010/main" val="713565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18;p39">
            <a:extLst>
              <a:ext uri="{FF2B5EF4-FFF2-40B4-BE49-F238E27FC236}">
                <a16:creationId xmlns:a16="http://schemas.microsoft.com/office/drawing/2014/main" id="{33D10A53-1982-4879-989B-D8087EBDC187}"/>
              </a:ext>
            </a:extLst>
          </p:cNvPr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geb73568fda_5_913"/>
          <p:cNvSpPr txBox="1"/>
          <p:nvPr/>
        </p:nvSpPr>
        <p:spPr>
          <a:xfrm>
            <a:off x="410284" y="2784900"/>
            <a:ext cx="5280660" cy="12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Benefits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of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Sanctifying Sex</a:t>
            </a:r>
            <a:endParaRPr kumimoji="0" sz="4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88" name="Google Shape;488;geb73568fda_5_913"/>
          <p:cNvCxnSpPr>
            <a:cxnSpLocks/>
          </p:cNvCxnSpPr>
          <p:nvPr/>
        </p:nvCxnSpPr>
        <p:spPr>
          <a:xfrm flipV="1">
            <a:off x="5981700" y="2202496"/>
            <a:ext cx="0" cy="2807299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9" name="Google Shape;489;geb73568fda_5_913"/>
          <p:cNvSpPr txBox="1"/>
          <p:nvPr/>
        </p:nvSpPr>
        <p:spPr>
          <a:xfrm>
            <a:off x="5981700" y="2605801"/>
            <a:ext cx="5685716" cy="2000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Greater frequency of sex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lang="en-US" sz="3000" dirty="0">
                <a:latin typeface="Calibri"/>
                <a:ea typeface="Calibri"/>
                <a:cs typeface="Calibri"/>
                <a:sym typeface="Calibri"/>
              </a:rPr>
              <a:t>Greater sexual satisfaction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Greater marital satisfaction</a:t>
            </a:r>
          </a:p>
        </p:txBody>
      </p:sp>
    </p:spTree>
    <p:extLst>
      <p:ext uri="{BB962C8B-B14F-4D97-AF65-F5344CB8AC3E}">
        <p14:creationId xmlns:p14="http://schemas.microsoft.com/office/powerpoint/2010/main" val="341107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1892110" y="2599017"/>
            <a:ext cx="8404379" cy="1659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5400" dirty="0">
                <a:solidFill>
                  <a:schemeClr val="dk1"/>
                </a:solidFill>
                <a:latin typeface="Proxima Nova" panose="020B0604020202020204" charset="0"/>
                <a:cs typeface="Calibri"/>
                <a:sym typeface="Calibri"/>
              </a:rPr>
              <a:t>The spiritual side of sex is like a “runner’s high.”</a:t>
            </a:r>
            <a:endParaRPr sz="36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57510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Spiritual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1185193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kumimoji="0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172" name="Picture 4" descr="white concrete building under white sky during daytime">
            <a:extLst>
              <a:ext uri="{FF2B5EF4-FFF2-40B4-BE49-F238E27FC236}">
                <a16:creationId xmlns:a16="http://schemas.microsoft.com/office/drawing/2014/main" id="{8147F53B-E6AD-4FBF-9D47-142A3FCF5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25" y="0"/>
            <a:ext cx="4591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7135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625" y="46786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5" y="1260845"/>
            <a:ext cx="5792910" cy="66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2644344" y="2428494"/>
            <a:ext cx="7747687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/>
                <a:sym typeface="Arial"/>
              </a:rPr>
              <a:t>The Spiritual Dimension of Marital Sexuality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How has my faith affected the way I view marital sexuality?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are my attitudes about how sexuality and spirituality go together?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Do I understand the spiritual side of sexuality? If not, how could I increase this understanding?  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96122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-687545" y="2358483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Conclusion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4198480" y="3329804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34;p41">
            <a:extLst>
              <a:ext uri="{FF2B5EF4-FFF2-40B4-BE49-F238E27FC236}">
                <a16:creationId xmlns:a16="http://schemas.microsoft.com/office/drawing/2014/main" id="{FB0091D7-F047-4D54-A6B8-922404E3EEF4}"/>
              </a:ext>
            </a:extLst>
          </p:cNvPr>
          <p:cNvSpPr txBox="1"/>
          <p:nvPr/>
        </p:nvSpPr>
        <p:spPr>
          <a:xfrm>
            <a:off x="5646813" y="3932298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Dr. John Gottman</a:t>
            </a: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1443437"/>
            <a:ext cx="5288560" cy="344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“Great sex is not rocket science. By being good friends, by being affectionate…, and by talking openly about sex, couples can build a thriving relationship inside and outside of the bedroom.”</a:t>
            </a:r>
          </a:p>
        </p:txBody>
      </p:sp>
    </p:spTree>
    <p:extLst>
      <p:ext uri="{BB962C8B-B14F-4D97-AF65-F5344CB8AC3E}">
        <p14:creationId xmlns:p14="http://schemas.microsoft.com/office/powerpoint/2010/main" val="41408475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426180" y="1351630"/>
            <a:ext cx="6641100" cy="40578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1" indent="-457200">
              <a:lnSpc>
                <a:spcPct val="125000"/>
              </a:lnSpc>
              <a:spcBef>
                <a:spcPts val="1000"/>
              </a:spcBef>
              <a:buClr>
                <a:srgbClr val="FFFFFF"/>
              </a:buClr>
              <a:buSzPts val="3600"/>
              <a:buFont typeface="Calibri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Choose a book/podcast/talk/article from the resource list and create a plan to read/listen to it together.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2436218"/>
            <a:ext cx="5288560" cy="198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800">
                <a:latin typeface="Proxima Nova" panose="020B0604020202020204" charset="0"/>
                <a:ea typeface="Times New Roman"/>
                <a:cs typeface="Calibri" panose="020F0502020204030204" pitchFamily="34" charset="0"/>
                <a:sym typeface="Times New Roman"/>
              </a:rPr>
              <a:t>Next time</a:t>
            </a:r>
            <a:endParaRPr lang="en-US" sz="4800" dirty="0">
              <a:latin typeface="Proxima Nova" panose="020B060402020202020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E0DDE3-E426-45B2-94D7-70825724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39" y="1424060"/>
            <a:ext cx="4251555" cy="3978519"/>
          </a:xfrm>
          <a:prstGeom prst="rect">
            <a:avLst/>
          </a:prstGeom>
        </p:spPr>
      </p:pic>
      <p:sp>
        <p:nvSpPr>
          <p:cNvPr id="11" name="Google Shape;578;geb73568fda_6_33">
            <a:extLst>
              <a:ext uri="{FF2B5EF4-FFF2-40B4-BE49-F238E27FC236}">
                <a16:creationId xmlns:a16="http://schemas.microsoft.com/office/drawing/2014/main" id="{D5E37035-04FC-4C2E-A08C-ED4BED7A91CD}"/>
              </a:ext>
            </a:extLst>
          </p:cNvPr>
          <p:cNvSpPr/>
          <p:nvPr/>
        </p:nvSpPr>
        <p:spPr>
          <a:xfrm flipH="1">
            <a:off x="7645926" y="3846286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0847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Physical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0341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-US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he four parts of the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Response Cycle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324735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6648496" y="1814361"/>
            <a:ext cx="4687227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Desire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Arousal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Orgasm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Resolution</a:t>
            </a:r>
          </a:p>
        </p:txBody>
      </p:sp>
    </p:spTree>
    <p:extLst>
      <p:ext uri="{BB962C8B-B14F-4D97-AF65-F5344CB8AC3E}">
        <p14:creationId xmlns:p14="http://schemas.microsoft.com/office/powerpoint/2010/main" val="332061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7"/>
          <p:cNvSpPr txBox="1">
            <a:spLocks noGrp="1"/>
          </p:cNvSpPr>
          <p:nvPr>
            <p:ph type="title"/>
          </p:nvPr>
        </p:nvSpPr>
        <p:spPr>
          <a:xfrm>
            <a:off x="3372151" y="437153"/>
            <a:ext cx="5447698" cy="70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 dirty="0">
                <a:latin typeface="Proxima Nova" panose="020B0604020202020204" charset="0"/>
              </a:rPr>
              <a:t>Sexual Response Cycle</a:t>
            </a:r>
            <a:endParaRPr sz="3959" dirty="0">
              <a:latin typeface="Proxima Nova" panose="020B0604020202020204" charset="0"/>
            </a:endParaRPr>
          </a:p>
        </p:txBody>
      </p:sp>
      <p:cxnSp>
        <p:nvCxnSpPr>
          <p:cNvPr id="393" name="Google Shape;393;p37"/>
          <p:cNvCxnSpPr/>
          <p:nvPr/>
        </p:nvCxnSpPr>
        <p:spPr>
          <a:xfrm>
            <a:off x="2941359" y="1409192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883C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50" name="Picture 2" descr="Entry 6. Models of Sexual Arousal - Human Sexuality Class Reflection Journal">
            <a:extLst>
              <a:ext uri="{FF2B5EF4-FFF2-40B4-BE49-F238E27FC236}">
                <a16:creationId xmlns:a16="http://schemas.microsoft.com/office/drawing/2014/main" id="{F59AB0FC-AA88-4E69-A75D-F147BC4D9A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1"/>
          <a:stretch/>
        </p:blipFill>
        <p:spPr bwMode="auto">
          <a:xfrm>
            <a:off x="3784209" y="2214708"/>
            <a:ext cx="5820984" cy="358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4C4EF2-8BF9-4AE6-BB19-54B6B3B8031B}"/>
              </a:ext>
            </a:extLst>
          </p:cNvPr>
          <p:cNvSpPr txBox="1"/>
          <p:nvPr/>
        </p:nvSpPr>
        <p:spPr>
          <a:xfrm>
            <a:off x="2750234" y="2883918"/>
            <a:ext cx="1033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Orgasm 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54BD2A-A43E-42BE-8A01-C75E37698282}"/>
              </a:ext>
            </a:extLst>
          </p:cNvPr>
          <p:cNvSpPr txBox="1"/>
          <p:nvPr/>
        </p:nvSpPr>
        <p:spPr>
          <a:xfrm>
            <a:off x="2750233" y="3551754"/>
            <a:ext cx="1033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Arousal</a:t>
            </a:r>
            <a:r>
              <a:rPr lang="en-US" sz="1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E2A81-2533-4B3C-B54F-2F2A74BAABF3}"/>
              </a:ext>
            </a:extLst>
          </p:cNvPr>
          <p:cNvSpPr txBox="1"/>
          <p:nvPr/>
        </p:nvSpPr>
        <p:spPr>
          <a:xfrm>
            <a:off x="2750234" y="4322442"/>
            <a:ext cx="1033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Desire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1684495" y="2126851"/>
            <a:ext cx="882288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Common Cycle Differences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694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A00BAB88-C927-D402-C9A6-C53DC5D68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488" y="1825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2D83973-0706-C181-BEF1-AF4790B76D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795062"/>
              </p:ext>
            </p:extLst>
          </p:nvPr>
        </p:nvGraphicFramePr>
        <p:xfrm>
          <a:off x="1120477" y="1464143"/>
          <a:ext cx="9951042" cy="392357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914565">
                  <a:extLst>
                    <a:ext uri="{9D8B030D-6E8A-4147-A177-3AD203B41FA5}">
                      <a16:colId xmlns:a16="http://schemas.microsoft.com/office/drawing/2014/main" val="269698556"/>
                    </a:ext>
                  </a:extLst>
                </a:gridCol>
                <a:gridCol w="5036477">
                  <a:extLst>
                    <a:ext uri="{9D8B030D-6E8A-4147-A177-3AD203B41FA5}">
                      <a16:colId xmlns:a16="http://schemas.microsoft.com/office/drawing/2014/main" val="1954100636"/>
                    </a:ext>
                  </a:extLst>
                </a:gridCol>
              </a:tblGrid>
              <a:tr h="456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Men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Women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39542107"/>
                  </a:ext>
                </a:extLst>
              </a:tr>
              <a:tr h="10038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Men usually jump from desire to arousal quickly and continue to go through the cycle at a fast pace.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>
                          <a:effectLst/>
                        </a:rPr>
                        <a:t>Women often take (up to 10x) longer to start having a physical genital response, and the buildup through arousal is slower.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2864820"/>
                  </a:ext>
                </a:extLst>
              </a:tr>
              <a:tr h="10038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Before the age of 50, most men can reliably orgasm every time, and usually orgasm just once per sexual experience.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>
                          <a:effectLst/>
                        </a:rPr>
                        <a:t>Only about 40% of women orgasm “almost always.” However, when women do orgasm, they are capable of orgasming multiple times in a row.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911519038"/>
                  </a:ext>
                </a:extLst>
              </a:tr>
              <a:tr h="7299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A man’s resolution phase after an orgasm is quick.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>
                          <a:effectLst/>
                        </a:rPr>
                        <a:t>A woman’s resolution phase is slow, leaving her in a heightened state of arousal after orgasm.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2361808552"/>
                  </a:ext>
                </a:extLst>
              </a:tr>
              <a:tr h="7299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Men feel desire for sex as a first step, which acts as a catalyst to having a sexual experience.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Women usually experience sexual desire after a few other steps.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109667862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BFF9F5E-60E1-862C-6CAE-9B249AEC2280}"/>
              </a:ext>
            </a:extLst>
          </p:cNvPr>
          <p:cNvSpPr txBox="1"/>
          <p:nvPr/>
        </p:nvSpPr>
        <p:spPr>
          <a:xfrm>
            <a:off x="3645243" y="899917"/>
            <a:ext cx="53628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Sexual Response Cycle Differences</a:t>
            </a:r>
          </a:p>
        </p:txBody>
      </p:sp>
    </p:spTree>
    <p:extLst>
      <p:ext uri="{BB962C8B-B14F-4D97-AF65-F5344CB8AC3E}">
        <p14:creationId xmlns:p14="http://schemas.microsoft.com/office/powerpoint/2010/main" val="3837450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Additional Steps </a:t>
            </a:r>
            <a:b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for Women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082875" y="2372930"/>
            <a:ext cx="538109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514350">
              <a:buSzPts val="3000"/>
              <a:buAutoNum type="arabicPeriod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Decide</a:t>
            </a:r>
          </a:p>
          <a:p>
            <a:pPr marL="514350" indent="-514350">
              <a:buSzPts val="3000"/>
              <a:buAutoNum type="arabicPeriod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Connect</a:t>
            </a:r>
          </a:p>
          <a:p>
            <a:pPr marL="514350" indent="-514350">
              <a:buSzPts val="3000"/>
              <a:buAutoNum type="arabicPeriod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Non-sexual touch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695851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endParaRPr lang="en-US" sz="2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588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Paths to Orgasm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4192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7834</TotalTime>
  <Words>2673</Words>
  <Application>Microsoft Macintosh PowerPoint</Application>
  <PresentationFormat>Widescreen</PresentationFormat>
  <Paragraphs>199</Paragraphs>
  <Slides>28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Proxima Nova</vt:lpstr>
      <vt:lpstr>Arial</vt:lpstr>
      <vt:lpstr>Times New Roman</vt:lpstr>
      <vt:lpstr>Calibri</vt:lpstr>
      <vt:lpstr>Office Theme</vt:lpstr>
      <vt:lpstr>Simple Light</vt:lpstr>
      <vt:lpstr>1_Office Theme</vt:lpstr>
      <vt:lpstr>2_Office Theme</vt:lpstr>
      <vt:lpstr>3_Office Theme</vt:lpstr>
      <vt:lpstr>4_Office Theme</vt:lpstr>
      <vt:lpstr>5_Office Theme</vt:lpstr>
      <vt:lpstr>PowerPoint Presentation</vt:lpstr>
      <vt:lpstr>Components of  Sexual Wholeness</vt:lpstr>
      <vt:lpstr>Physical Dimension</vt:lpstr>
      <vt:lpstr>The four parts of the Sexual Response Cycle</vt:lpstr>
      <vt:lpstr>Sexual Response Cycle</vt:lpstr>
      <vt:lpstr>Common Cycle Differences</vt:lpstr>
      <vt:lpstr>PowerPoint Presentation</vt:lpstr>
      <vt:lpstr>Additional Steps  for Women</vt:lpstr>
      <vt:lpstr>Paths to Orgasm</vt:lpstr>
      <vt:lpstr>PowerPoint Presentation</vt:lpstr>
      <vt:lpstr>PowerPoint Presentation</vt:lpstr>
      <vt:lpstr>Sexual Expectations</vt:lpstr>
      <vt:lpstr>PowerPoint Presentation</vt:lpstr>
      <vt:lpstr>PowerPoint Presentation</vt:lpstr>
      <vt:lpstr>PowerPoint Presentation</vt:lpstr>
      <vt:lpstr>PowerPoint Presentation</vt:lpstr>
      <vt:lpstr>Birth Control</vt:lpstr>
      <vt:lpstr>PowerPoint Presentation</vt:lpstr>
      <vt:lpstr>Spiritual Dimension</vt:lpstr>
      <vt:lpstr>The Purpose of Sex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60</cp:revision>
  <dcterms:modified xsi:type="dcterms:W3CDTF">2023-08-17T23:50:16Z</dcterms:modified>
</cp:coreProperties>
</file>