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  <p:sldMasterId id="2147483677" r:id="rId3"/>
    <p:sldMasterId id="2147483689" r:id="rId4"/>
    <p:sldMasterId id="2147483701" r:id="rId5"/>
  </p:sldMasterIdLst>
  <p:notesMasterIdLst>
    <p:notesMasterId r:id="rId31"/>
  </p:notesMasterIdLst>
  <p:sldIdLst>
    <p:sldId id="296" r:id="rId6"/>
    <p:sldId id="287" r:id="rId7"/>
    <p:sldId id="369" r:id="rId8"/>
    <p:sldId id="257" r:id="rId9"/>
    <p:sldId id="262" r:id="rId10"/>
    <p:sldId id="370" r:id="rId11"/>
    <p:sldId id="288" r:id="rId12"/>
    <p:sldId id="371" r:id="rId13"/>
    <p:sldId id="267" r:id="rId14"/>
    <p:sldId id="291" r:id="rId15"/>
    <p:sldId id="372" r:id="rId16"/>
    <p:sldId id="338" r:id="rId17"/>
    <p:sldId id="373" r:id="rId18"/>
    <p:sldId id="260" r:id="rId19"/>
    <p:sldId id="264" r:id="rId20"/>
    <p:sldId id="263" r:id="rId21"/>
    <p:sldId id="282" r:id="rId22"/>
    <p:sldId id="374" r:id="rId23"/>
    <p:sldId id="268" r:id="rId24"/>
    <p:sldId id="315" r:id="rId25"/>
    <p:sldId id="375" r:id="rId26"/>
    <p:sldId id="376" r:id="rId27"/>
    <p:sldId id="283" r:id="rId28"/>
    <p:sldId id="365" r:id="rId29"/>
    <p:sldId id="360" r:id="rId30"/>
  </p:sldIdLst>
  <p:sldSz cx="12192000" cy="6858000"/>
  <p:notesSz cx="6858000" cy="9144000"/>
  <p:embeddedFontLst>
    <p:embeddedFont>
      <p:font typeface="Proxima Nova" panose="02000506030000020004" pitchFamily="2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4" roundtripDataSignature="AMtx7mhvVckgMtv4AHe4fIpHSx8xDFgU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DC9D-EFCB-409E-93E4-BBC69293770D}">
  <a:tblStyle styleId="{7DF1DC9D-EFCB-409E-93E4-BBC69293770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95"/>
    <p:restoredTop sz="94595"/>
  </p:normalViewPr>
  <p:slideViewPr>
    <p:cSldViewPr snapToGrid="0">
      <p:cViewPr varScale="1">
        <p:scale>
          <a:sx n="64" d="100"/>
          <a:sy n="64" d="100"/>
        </p:scale>
        <p:origin x="20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font" Target="fonts/font3.fntdata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2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1.fntdata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4" Type="http://customschemas.google.com/relationships/presentationmetadata" Target="meta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4.fntdata"/><Relationship Id="rId48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b30808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geb30808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5487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>
          <a:extLst>
            <a:ext uri="{FF2B5EF4-FFF2-40B4-BE49-F238E27FC236}">
              <a16:creationId xmlns:a16="http://schemas.microsoft.com/office/drawing/2014/main" id="{C195168C-5A83-519D-6215-3F5D10833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eb73568fda_0_157:notes">
            <a:extLst>
              <a:ext uri="{FF2B5EF4-FFF2-40B4-BE49-F238E27FC236}">
                <a16:creationId xmlns:a16="http://schemas.microsoft.com/office/drawing/2014/main" id="{822F3FE7-4336-A2DE-13CB-4EBC6FE3CB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5" name="Google Shape;345;geb73568fda_0_157:notes">
            <a:extLst>
              <a:ext uri="{FF2B5EF4-FFF2-40B4-BE49-F238E27FC236}">
                <a16:creationId xmlns:a16="http://schemas.microsoft.com/office/drawing/2014/main" id="{21AA90D9-23DB-006C-32F3-F9321714EA5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699176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66858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>
          <a:extLst>
            <a:ext uri="{FF2B5EF4-FFF2-40B4-BE49-F238E27FC236}">
              <a16:creationId xmlns:a16="http://schemas.microsoft.com/office/drawing/2014/main" id="{D1B9018F-2370-B486-14F0-9D0A53834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>
            <a:extLst>
              <a:ext uri="{FF2B5EF4-FFF2-40B4-BE49-F238E27FC236}">
                <a16:creationId xmlns:a16="http://schemas.microsoft.com/office/drawing/2014/main" id="{443F28BB-A108-59DE-EDF6-E02F2572B95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>
            <a:extLst>
              <a:ext uri="{FF2B5EF4-FFF2-40B4-BE49-F238E27FC236}">
                <a16:creationId xmlns:a16="http://schemas.microsoft.com/office/drawing/2014/main" id="{1780E245-C473-859F-5F55-40C09B10C6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1743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b73568fda_0_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 b="1">
                <a:solidFill>
                  <a:srgbClr val="D09D5C"/>
                </a:solidFill>
                <a:latin typeface="Calibri"/>
                <a:ea typeface="Calibri"/>
                <a:cs typeface="Calibri"/>
                <a:sym typeface="Calibri"/>
              </a:rPr>
              <a:t>ASK: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you think of some general cultural traditions (current and historical) that don’t view women as equal? 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>
                <a:solidFill>
                  <a:srgbClr val="D09D5C"/>
                </a:solidFill>
                <a:latin typeface="Calibri"/>
                <a:ea typeface="Calibri"/>
                <a:cs typeface="Calibri"/>
                <a:sym typeface="Calibri"/>
              </a:rPr>
              <a:t>ASK: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Can you think of any of the teachings of our faith that have sometimes been misunderstood to see women as less than equal? 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geb73568fda_0_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eb73568fda_5_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4" name="Google Shape;404;geb73568fda_5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eb73568fda_5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geb73568fda_5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>
          <a:extLst>
            <a:ext uri="{FF2B5EF4-FFF2-40B4-BE49-F238E27FC236}">
              <a16:creationId xmlns:a16="http://schemas.microsoft.com/office/drawing/2014/main" id="{5FAE595B-7141-ABBD-BF5E-73492A3DE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>
            <a:extLst>
              <a:ext uri="{FF2B5EF4-FFF2-40B4-BE49-F238E27FC236}">
                <a16:creationId xmlns:a16="http://schemas.microsoft.com/office/drawing/2014/main" id="{BB0D5330-992B-5299-5BD4-032E747CA6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>
            <a:extLst>
              <a:ext uri="{FF2B5EF4-FFF2-40B4-BE49-F238E27FC236}">
                <a16:creationId xmlns:a16="http://schemas.microsoft.com/office/drawing/2014/main" id="{F7754D2D-553E-A84D-A638-29B1D3B8A2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12780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eb73568fda_5_6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geb73568fda_5_6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3568fda_5_9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3568fda_5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9223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073877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>
          <a:extLst>
            <a:ext uri="{FF2B5EF4-FFF2-40B4-BE49-F238E27FC236}">
              <a16:creationId xmlns:a16="http://schemas.microsoft.com/office/drawing/2014/main" id="{60CA9065-2CAB-5DB3-2C12-FE3974EC6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>
            <a:extLst>
              <a:ext uri="{FF2B5EF4-FFF2-40B4-BE49-F238E27FC236}">
                <a16:creationId xmlns:a16="http://schemas.microsoft.com/office/drawing/2014/main" id="{DC8CA7CE-7170-CB4E-EF59-EC33181EE9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2" name="Google Shape;562;geb73568fda_6_22:notes">
            <a:extLst>
              <a:ext uri="{FF2B5EF4-FFF2-40B4-BE49-F238E27FC236}">
                <a16:creationId xmlns:a16="http://schemas.microsoft.com/office/drawing/2014/main" id="{F3824BA6-A23E-5A00-5819-2503FF341A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921939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>
          <a:extLst>
            <a:ext uri="{FF2B5EF4-FFF2-40B4-BE49-F238E27FC236}">
              <a16:creationId xmlns:a16="http://schemas.microsoft.com/office/drawing/2014/main" id="{88300870-E612-F164-CE13-54C17028BD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>
            <a:extLst>
              <a:ext uri="{FF2B5EF4-FFF2-40B4-BE49-F238E27FC236}">
                <a16:creationId xmlns:a16="http://schemas.microsoft.com/office/drawing/2014/main" id="{5E897C2D-850C-6C9D-091E-35A8F72B0A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>
            <a:extLst>
              <a:ext uri="{FF2B5EF4-FFF2-40B4-BE49-F238E27FC236}">
                <a16:creationId xmlns:a16="http://schemas.microsoft.com/office/drawing/2014/main" id="{F3F840ED-17A8-A8ED-E902-B836AE1971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282401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eb73568fda_6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geb73568fda_6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6343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b8452dc57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8" name="Google Shape;208;gb8452dc57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eb73568fda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5" name="Google Shape;345;geb73568fda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eb73568fda_5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7" name="Google Shape;387;geb73568fda_5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>
          <a:extLst>
            <a:ext uri="{FF2B5EF4-FFF2-40B4-BE49-F238E27FC236}">
              <a16:creationId xmlns:a16="http://schemas.microsoft.com/office/drawing/2014/main" id="{B8205D17-2D1D-39E6-B909-B949B322A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eb73568fda_0_157:notes">
            <a:extLst>
              <a:ext uri="{FF2B5EF4-FFF2-40B4-BE49-F238E27FC236}">
                <a16:creationId xmlns:a16="http://schemas.microsoft.com/office/drawing/2014/main" id="{1C67C8DC-016F-CA11-C572-D7381356F4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5" name="Google Shape;345;geb73568fda_0_157:notes">
            <a:extLst>
              <a:ext uri="{FF2B5EF4-FFF2-40B4-BE49-F238E27FC236}">
                <a16:creationId xmlns:a16="http://schemas.microsoft.com/office/drawing/2014/main" id="{B9F2C2CB-DD36-E7D5-9A22-CB02BCE8DB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83190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3568fda_5_9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485" name="Google Shape;485;geb73568fda_5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9365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>
          <a:extLst>
            <a:ext uri="{FF2B5EF4-FFF2-40B4-BE49-F238E27FC236}">
              <a16:creationId xmlns:a16="http://schemas.microsoft.com/office/drawing/2014/main" id="{F69A80A2-6188-E2E2-5AAE-3A79A0503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eb73568fda_0_157:notes">
            <a:extLst>
              <a:ext uri="{FF2B5EF4-FFF2-40B4-BE49-F238E27FC236}">
                <a16:creationId xmlns:a16="http://schemas.microsoft.com/office/drawing/2014/main" id="{22F353A1-BCE1-DC32-5B81-0B50878CD61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5" name="Google Shape;345;geb73568fda_0_157:notes">
            <a:extLst>
              <a:ext uri="{FF2B5EF4-FFF2-40B4-BE49-F238E27FC236}">
                <a16:creationId xmlns:a16="http://schemas.microsoft.com/office/drawing/2014/main" id="{C3F25F34-22DE-3315-F15A-ADC1C9CAAE4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39118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eb73568fda_5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30" name="Google Shape;430;geb73568fda_5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b73568fda_0_17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eb73568fda_0_17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3" name="Google Shape;93;geb73568fda_0_17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4" name="Google Shape;94;geb73568fda_0_1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eb73568fda_0_17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geb73568fda_0_17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b73568fda_0_18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geb73568fda_0_18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geb73568fda_0_18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1" name="Google Shape;101;geb73568fda_0_18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geb73568fda_0_1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eb73568fda_0_18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73568fda_0_18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73568fda_0_18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geb73568fda_0_1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eb73568fda_0_1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geb73568fda_0_1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b73568fda_0_19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geb73568fda_0_19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geb73568fda_0_19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73568fda_0_19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geb73568fda_0_19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b73568fda_0_20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geb73568fda_0_20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9" name="Google Shape;119;geb73568fda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73568fda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73568fda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73568fda_0_20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73568fda_0_20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geb73568fda_0_20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geb73568fda_0_20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73568fda_0_20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eb73568fda_0_20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b73568fda_0_2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geb73568fda_0_2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2" name="Google Shape;132;geb73568fda_0_2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geb73568fda_0_2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4" name="Google Shape;134;geb73568fda_0_2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geb73568fda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73568fda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eb73568fda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eb73568fda_0_2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eb73568fda_0_2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geb73568fda_0_2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73568fda_0_2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eb73568fda_0_2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73568fda_0_228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geb73568fda_0_2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eb73568fda_0_2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eb73568fda_0_2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b73568fda_0_234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geb73568fda_0_234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geb73568fda_0_2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eb73568fda_0_2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73568fda_0_2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7959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b73568fda_5_6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geb73568fda_5_6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73568fda_5_6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b73568fda_5_6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eb73568fda_5_6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9" name="Google Shape;199;geb73568fda_5_6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0" name="Google Shape;200;geb73568fda_5_6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73568fda_5_6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73568fda_5_6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73568fda_5_63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73568fda_5_63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6" name="Google Shape;206;geb73568fda_5_63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7" name="Google Shape;207;geb73568fda_5_6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73568fda_5_6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geb73568fda_5_6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b73568fda_5_64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geb73568fda_5_64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geb73568fda_5_6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73568fda_5_6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geb73568fda_5_6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b73568fda_5_6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geb73568fda_5_6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73568fda_5_6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73568fda_5_6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73568fda_5_6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73568fda_5_65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73568fda_5_65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5" name="Google Shape;225;geb73568fda_5_6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eb73568fda_5_6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eb73568fda_5_6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73568fda_5_6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73568fda_5_6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eb73568fda_5_6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geb73568fda_5_6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73568fda_5_6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73568fda_5_6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b73568fda_5_6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geb73568fda_5_6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8" name="Google Shape;238;geb73568fda_5_6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73568fda_5_6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0" name="Google Shape;240;geb73568fda_5_6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geb73568fda_5_6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geb73568fda_5_6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geb73568fda_5_6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b73568fda_5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73568fda_5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73568fda_5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geb73568fda_5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b73568fda_5_6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geb73568fda_5_68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geb73568fda_5_6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geb73568fda_5_68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geb73568fda_5_6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b73568fda_5_689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3568fda_5_689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geb73568fda_5_6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geb73568fda_5_6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3568fda_5_6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eb73568fda_5_8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geb73568fda_5_8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geb73568fda_5_8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eb73568fda_5_8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geb73568fda_5_8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geb73568fda_5_8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geb73568fda_5_8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eb73568fda_5_8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geb73568fda_5_8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86" name="Google Shape;286;geb73568fda_5_8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geb73568fda_5_8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geb73568fda_5_8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eb73568fda_5_8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geb73568fda_5_8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92" name="Google Shape;292;geb73568fda_5_8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geb73568fda_5_8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geb73568fda_5_8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b73568fda_5_82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geb73568fda_5_82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8" name="Google Shape;298;geb73568fda_5_8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9" name="Google Shape;299;geb73568fda_5_8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geb73568fda_5_8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eb73568fda_5_8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geb73568fda_5_8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04" name="Google Shape;304;geb73568fda_5_83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05" name="Google Shape;305;geb73568fda_5_8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geb73568fda_5_8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geb73568fda_5_8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30" name="Google Shape;30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eb73568fda_5_84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geb73568fda_5_84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11" name="Google Shape;311;geb73568fda_5_84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12" name="Google Shape;312;geb73568fda_5_84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13" name="Google Shape;313;geb73568fda_5_84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geb73568fda_5_8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geb73568fda_5_8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geb73568fda_5_8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eb73568fda_5_85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geb73568fda_5_85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320" name="Google Shape;320;geb73568fda_5_85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321" name="Google Shape;321;geb73568fda_5_8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geb73568fda_5_8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geb73568fda_5_8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eb73568fda_5_85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6" name="Google Shape;326;geb73568fda_5_858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27" name="Google Shape;327;geb73568fda_5_8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geb73568fda_5_8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geb73568fda_5_8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eb73568fda_5_864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geb73568fda_5_864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33" name="Google Shape;333;geb73568fda_5_86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34" name="Google Shape;334;geb73568fda_5_86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geb73568fda_5_86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0939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38778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02595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70697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29917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632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7" name="Google Shape;37;p2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70383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7811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70888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8373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2347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3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3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eb73568fda_0_16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geb73568fda_0_16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geb73568fda_0_1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geb73568fda_0_1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geb73568fda_0_1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71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b73568fda_5_6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geb73568fda_5_6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Google Shape;189;geb73568fda_5_6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Google Shape;190;geb73568fda_5_6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Google Shape;191;geb73568fda_5_6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eb73568fda_5_79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3" name="Google Shape;263;geb73568fda_5_79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4" name="Google Shape;264;geb73568fda_5_79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5" name="Google Shape;265;geb73568fda_5_79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6" name="Google Shape;266;geb73568fda_5_79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44345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7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1" y="246401"/>
            <a:ext cx="4669081" cy="3695404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7"/>
          <p:cNvSpPr txBox="1"/>
          <p:nvPr/>
        </p:nvSpPr>
        <p:spPr>
          <a:xfrm>
            <a:off x="0" y="4325273"/>
            <a:ext cx="12023124" cy="8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 defTabSz="1219170">
              <a:buSzPts val="1700"/>
            </a:pPr>
            <a:r>
              <a:rPr lang="en" sz="2800" dirty="0">
                <a:latin typeface="Proxima Nova"/>
                <a:ea typeface="Proxima Nova"/>
                <a:cs typeface="Proxima Nova"/>
                <a:sym typeface="Proxima Nova"/>
              </a:rPr>
              <a:t>Lesson 5: Becoming One Through Shared Financial Stewardship</a:t>
            </a:r>
          </a:p>
          <a:p>
            <a:pPr algn="ctr" defTabSz="1219170">
              <a:buSzPts val="1700"/>
            </a:pPr>
            <a:endParaRPr lang="en-US" sz="2400" dirty="0">
              <a:solidFill>
                <a:schemeClr val="dk1"/>
              </a:solidFill>
              <a:latin typeface="Proxima Nova"/>
              <a:sym typeface="Proxima Nova"/>
            </a:endParaRPr>
          </a:p>
          <a:p>
            <a:pPr lvl="0" algn="ctr">
              <a:buSzPts val="2300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Please turn on your cameras and rename your Zoom ID </a:t>
            </a:r>
          </a:p>
          <a:p>
            <a:pPr lvl="0" algn="ctr">
              <a:buSzPts val="2300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to include both of your first names. </a:t>
            </a:r>
            <a:endParaRPr lang="en-US" sz="2800" dirty="0"/>
          </a:p>
          <a:p>
            <a:pPr algn="ctr" defTabSz="1219170">
              <a:buSzPts val="1700"/>
            </a:pPr>
            <a:endParaRPr lang="en" sz="28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algn="ctr" defTabSz="1219170">
              <a:buSzPts val="1700"/>
            </a:pPr>
            <a:endParaRPr sz="2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" name="Google Shape;115;p17">
            <a:extLst>
              <a:ext uri="{FF2B5EF4-FFF2-40B4-BE49-F238E27FC236}">
                <a16:creationId xmlns:a16="http://schemas.microsoft.com/office/drawing/2014/main" id="{FEFFB905-BFBC-4BD4-988A-1B98658F0094}"/>
              </a:ext>
            </a:extLst>
          </p:cNvPr>
          <p:cNvCxnSpPr>
            <a:cxnSpLocks/>
          </p:cNvCxnSpPr>
          <p:nvPr/>
        </p:nvCxnSpPr>
        <p:spPr>
          <a:xfrm>
            <a:off x="3250698" y="3953899"/>
            <a:ext cx="5524609" cy="0"/>
          </a:xfrm>
          <a:prstGeom prst="straightConnector1">
            <a:avLst/>
          </a:prstGeom>
          <a:noFill/>
          <a:ln w="9525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423" y="218235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3" y="593533"/>
            <a:ext cx="5792910" cy="66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29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Your financial story</a:t>
            </a:r>
            <a:endParaRPr lang="en-US" sz="29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348" y="1232188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612465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1986582" y="1569252"/>
            <a:ext cx="8733183" cy="4880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How did your parents teach you about money? 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Specifically, what did they tell you about money, what did their example tell you, and what hands-on experiences with money did they provide you?</a:t>
            </a:r>
          </a:p>
          <a:p>
            <a:pPr marL="342900" marR="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How do you think the way you were taught about money impacts how you manage your money today? </a:t>
            </a:r>
          </a:p>
          <a:p>
            <a:pPr marL="342900" marR="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 there anything you’d like to change about how you manage money right now? 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can we do together to make those changes happen?</a:t>
            </a:r>
          </a:p>
          <a:p>
            <a:pPr marL="342900" marR="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Current financial situation: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 you have any debt? 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is your income? 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 you have savings?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is your credit score? 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 you currently have and follow a budget?</a:t>
            </a:r>
          </a:p>
          <a:p>
            <a:pPr marL="342900" marR="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else is there to know about your financial story?</a:t>
            </a:r>
          </a:p>
          <a:p>
            <a:pPr marL="342900" lvl="8" indent="-342900" fontAlgn="base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589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6">
          <a:extLst>
            <a:ext uri="{FF2B5EF4-FFF2-40B4-BE49-F238E27FC236}">
              <a16:creationId xmlns:a16="http://schemas.microsoft.com/office/drawing/2014/main" id="{85F81A6C-16E2-E691-2C49-971F047E6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eb73568fda_0_157">
            <a:extLst>
              <a:ext uri="{FF2B5EF4-FFF2-40B4-BE49-F238E27FC236}">
                <a16:creationId xmlns:a16="http://schemas.microsoft.com/office/drawing/2014/main" id="{616B6AA7-918E-2296-0BC5-ED962D7B6439}"/>
              </a:ext>
            </a:extLst>
          </p:cNvPr>
          <p:cNvSpPr/>
          <p:nvPr/>
        </p:nvSpPr>
        <p:spPr>
          <a:xfrm>
            <a:off x="0" y="46986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geb73568fda_0_157">
            <a:extLst>
              <a:ext uri="{FF2B5EF4-FFF2-40B4-BE49-F238E27FC236}">
                <a16:creationId xmlns:a16="http://schemas.microsoft.com/office/drawing/2014/main" id="{73DB6391-A088-EA85-3999-F290E04AFDAF}"/>
              </a:ext>
            </a:extLst>
          </p:cNvPr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geb73568fda_0_157">
            <a:extLst>
              <a:ext uri="{FF2B5EF4-FFF2-40B4-BE49-F238E27FC236}">
                <a16:creationId xmlns:a16="http://schemas.microsoft.com/office/drawing/2014/main" id="{DA41E81D-1646-7BA3-9044-438B5E679CEB}"/>
              </a:ext>
            </a:extLst>
          </p:cNvPr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geb73568fda_0_157">
            <a:extLst>
              <a:ext uri="{FF2B5EF4-FFF2-40B4-BE49-F238E27FC236}">
                <a16:creationId xmlns:a16="http://schemas.microsoft.com/office/drawing/2014/main" id="{828718A1-4647-ED6F-9346-D9B092EFB7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8660" y="2346710"/>
            <a:ext cx="11414658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000" dirty="0">
                <a:latin typeface="Proxima Nova"/>
                <a:ea typeface="Proxima Nova"/>
                <a:cs typeface="Proxima Nova"/>
                <a:sym typeface="Proxima Nova"/>
              </a:rPr>
              <a:t>Cleaving to Each Other in Financial Equal Partnership</a:t>
            </a:r>
          </a:p>
        </p:txBody>
      </p:sp>
      <p:sp>
        <p:nvSpPr>
          <p:cNvPr id="351" name="Google Shape;351;geb73568fda_0_157">
            <a:extLst>
              <a:ext uri="{FF2B5EF4-FFF2-40B4-BE49-F238E27FC236}">
                <a16:creationId xmlns:a16="http://schemas.microsoft.com/office/drawing/2014/main" id="{6FA62397-9213-21D6-A33C-986518FE4307}"/>
              </a:ext>
            </a:extLst>
          </p:cNvPr>
          <p:cNvSpPr/>
          <p:nvPr/>
        </p:nvSpPr>
        <p:spPr>
          <a:xfrm flipH="1">
            <a:off x="5200789" y="464012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7187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316968" y="1254483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459385" y="2246883"/>
            <a:ext cx="421805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Marital finances aren’t just about  money</a:t>
            </a:r>
            <a:endParaRPr sz="4133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082195" y="3399518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5419771" y="1723551"/>
            <a:ext cx="5953080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Spouses who manage money well have higher overall marital satisfaction and better sexual relationships that those who struggle to manage their finances. </a:t>
            </a:r>
          </a:p>
        </p:txBody>
      </p:sp>
    </p:spTree>
    <p:extLst>
      <p:ext uri="{BB962C8B-B14F-4D97-AF65-F5344CB8AC3E}">
        <p14:creationId xmlns:p14="http://schemas.microsoft.com/office/powerpoint/2010/main" val="2395054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>
          <a:extLst>
            <a:ext uri="{FF2B5EF4-FFF2-40B4-BE49-F238E27FC236}">
              <a16:creationId xmlns:a16="http://schemas.microsoft.com/office/drawing/2014/main" id="{CF6D1ACA-E7FB-DBE8-3B19-CA541362E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>
            <a:extLst>
              <a:ext uri="{FF2B5EF4-FFF2-40B4-BE49-F238E27FC236}">
                <a16:creationId xmlns:a16="http://schemas.microsoft.com/office/drawing/2014/main" id="{6B3D8036-AE83-5D00-AF15-A9E46ED5C2F2}"/>
              </a:ext>
            </a:extLst>
          </p:cNvPr>
          <p:cNvSpPr/>
          <p:nvPr/>
        </p:nvSpPr>
        <p:spPr>
          <a:xfrm>
            <a:off x="316968" y="1254483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>
            <a:extLst>
              <a:ext uri="{FF2B5EF4-FFF2-40B4-BE49-F238E27FC236}">
                <a16:creationId xmlns:a16="http://schemas.microsoft.com/office/drawing/2014/main" id="{16A7705E-A013-4768-A2A3-FEB4673C28B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52614" y="2353118"/>
            <a:ext cx="421805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Relevant principles from previous lessons</a:t>
            </a:r>
            <a:endParaRPr sz="4133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220" name="Google Shape;220;p39">
            <a:extLst>
              <a:ext uri="{FF2B5EF4-FFF2-40B4-BE49-F238E27FC236}">
                <a16:creationId xmlns:a16="http://schemas.microsoft.com/office/drawing/2014/main" id="{D7F0752E-35FC-C901-692B-1EFE8998516D}"/>
              </a:ext>
            </a:extLst>
          </p:cNvPr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>
            <a:extLst>
              <a:ext uri="{FF2B5EF4-FFF2-40B4-BE49-F238E27FC236}">
                <a16:creationId xmlns:a16="http://schemas.microsoft.com/office/drawing/2014/main" id="{72482A63-79B9-7579-DA06-C82B3E2F20E5}"/>
              </a:ext>
            </a:extLst>
          </p:cNvPr>
          <p:cNvSpPr/>
          <p:nvPr/>
        </p:nvSpPr>
        <p:spPr>
          <a:xfrm rot="5400000" flipH="1">
            <a:off x="5064368" y="3402200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0324C06B-7279-6CC7-2DF1-F6520701AF86}"/>
              </a:ext>
            </a:extLst>
          </p:cNvPr>
          <p:cNvSpPr txBox="1">
            <a:spLocks/>
          </p:cNvSpPr>
          <p:nvPr/>
        </p:nvSpPr>
        <p:spPr>
          <a:xfrm>
            <a:off x="6448471" y="1806483"/>
            <a:ext cx="5953080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Cleaving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Spousal pre-eminence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invisible fence</a:t>
            </a:r>
          </a:p>
        </p:txBody>
      </p:sp>
    </p:spTree>
    <p:extLst>
      <p:ext uri="{BB962C8B-B14F-4D97-AF65-F5344CB8AC3E}">
        <p14:creationId xmlns:p14="http://schemas.microsoft.com/office/powerpoint/2010/main" val="1247536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eb73568fda_0_475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eb73568fda_0_475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geb73568fda_0_475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geb73568fda_0_475"/>
          <p:cNvSpPr txBox="1">
            <a:spLocks noGrp="1"/>
          </p:cNvSpPr>
          <p:nvPr>
            <p:ph type="title"/>
          </p:nvPr>
        </p:nvSpPr>
        <p:spPr>
          <a:xfrm>
            <a:off x="720220" y="1882799"/>
            <a:ext cx="10624055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Calibri" panose="020F0502020204030204" pitchFamily="34" charset="0"/>
                <a:ea typeface="Proxima Nova"/>
                <a:cs typeface="Calibri" panose="020F0502020204030204" pitchFamily="34" charset="0"/>
                <a:sym typeface="Proxima Nova"/>
              </a:rPr>
              <a:t>It is essential to be completely honest with each other in all financial matters</a:t>
            </a:r>
            <a:endParaRPr sz="5400" dirty="0">
              <a:latin typeface="Calibri" panose="020F0502020204030204" pitchFamily="34" charset="0"/>
              <a:ea typeface="Proxima Nova"/>
              <a:cs typeface="Calibri" panose="020F0502020204030204" pitchFamily="34" charset="0"/>
              <a:sym typeface="Proxima Nova"/>
            </a:endParaRPr>
          </a:p>
        </p:txBody>
      </p:sp>
      <p:sp>
        <p:nvSpPr>
          <p:cNvPr id="376" name="Google Shape;376;geb73568fda_0_475"/>
          <p:cNvSpPr/>
          <p:nvPr/>
        </p:nvSpPr>
        <p:spPr>
          <a:xfrm flipH="1" flipV="1">
            <a:off x="4986488" y="4548749"/>
            <a:ext cx="1790400" cy="45719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eb73568fda_5_173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geb73568fda_5_173"/>
          <p:cNvSpPr/>
          <p:nvPr/>
        </p:nvSpPr>
        <p:spPr>
          <a:xfrm>
            <a:off x="1000124" y="46775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geb73568fda_5_173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geb73568fda_5_173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Google Shape;410;geb73568fda_5_173"/>
          <p:cNvSpPr txBox="1">
            <a:spLocks noGrp="1"/>
          </p:cNvSpPr>
          <p:nvPr>
            <p:ph type="title" idx="4294967295"/>
          </p:nvPr>
        </p:nvSpPr>
        <p:spPr>
          <a:xfrm>
            <a:off x="1639350" y="1236274"/>
            <a:ext cx="8913300" cy="2899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3000" dirty="0"/>
            </a:br>
            <a:r>
              <a:rPr lang="en-US" sz="3000" dirty="0"/>
              <a:t>Equal financial partnership:</a:t>
            </a:r>
            <a:br>
              <a:rPr lang="en-US" sz="3000" dirty="0"/>
            </a:br>
            <a:br>
              <a:rPr lang="en-US" sz="3000" dirty="0"/>
            </a:br>
            <a:r>
              <a:rPr lang="en-US" sz="3000" dirty="0"/>
              <a:t>“...husbands and wives [should] make all decisions about finances together, and both [should] have access to all information.”</a:t>
            </a:r>
            <a:endParaRPr sz="3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5C48A0-E08E-4F6B-8BE4-7962027C9D35}"/>
              </a:ext>
            </a:extLst>
          </p:cNvPr>
          <p:cNvSpPr txBox="1"/>
          <p:nvPr/>
        </p:nvSpPr>
        <p:spPr>
          <a:xfrm>
            <a:off x="4005188" y="3776858"/>
            <a:ext cx="39530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2800" i="1" dirty="0">
                <a:latin typeface="Calibri" panose="020F0502020204030204" pitchFamily="34" charset="0"/>
                <a:cs typeface="Calibri" panose="020F0502020204030204" pitchFamily="34" charset="0"/>
              </a:rPr>
              <a:t>Elder L. Whitney Clayton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eb73568fda_5_165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eb73568fda_5_165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geb73568fda_5_165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geb73568fda_5_165"/>
          <p:cNvSpPr txBox="1">
            <a:spLocks noGrp="1"/>
          </p:cNvSpPr>
          <p:nvPr>
            <p:ph type="title"/>
          </p:nvPr>
        </p:nvSpPr>
        <p:spPr>
          <a:xfrm>
            <a:off x="1523850" y="2110175"/>
            <a:ext cx="91443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Research shows that couples who cleave to each other by having joint bank accounts also have better quality relationships.</a:t>
            </a:r>
            <a:r>
              <a:rPr lang="en-US" sz="3600" dirty="0">
                <a:effectLst/>
              </a:rPr>
              <a:t> </a:t>
            </a:r>
            <a:endParaRPr sz="36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01" name="Google Shape;401;geb73568fda_5_165"/>
          <p:cNvSpPr/>
          <p:nvPr/>
        </p:nvSpPr>
        <p:spPr>
          <a:xfrm flipH="1">
            <a:off x="4957912" y="4635921"/>
            <a:ext cx="1790400" cy="103261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90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Financial equal partnership</a:t>
            </a:r>
            <a:endParaRPr sz="40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i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235650" y="1330955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50" name="Picture 2" descr="selective focus photography of couple sitting on rock fall under sunlight">
            <a:extLst>
              <a:ext uri="{FF2B5EF4-FFF2-40B4-BE49-F238E27FC236}">
                <a16:creationId xmlns:a16="http://schemas.microsoft.com/office/drawing/2014/main" id="{C12655B2-66B5-4436-9FD4-2AD94A8DF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8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>
          <a:extLst>
            <a:ext uri="{FF2B5EF4-FFF2-40B4-BE49-F238E27FC236}">
              <a16:creationId xmlns:a16="http://schemas.microsoft.com/office/drawing/2014/main" id="{E93CE85D-8199-B232-BEB9-5BD976B7E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>
            <a:extLst>
              <a:ext uri="{FF2B5EF4-FFF2-40B4-BE49-F238E27FC236}">
                <a16:creationId xmlns:a16="http://schemas.microsoft.com/office/drawing/2014/main" id="{D3B7C89B-12E7-A519-9939-2FB17CAAE7AF}"/>
              </a:ext>
            </a:extLst>
          </p:cNvPr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>
            <a:extLst>
              <a:ext uri="{FF2B5EF4-FFF2-40B4-BE49-F238E27FC236}">
                <a16:creationId xmlns:a16="http://schemas.microsoft.com/office/drawing/2014/main" id="{E841CA03-75D8-AD46-DD01-C8B6EA53FDE8}"/>
              </a:ext>
            </a:extLst>
          </p:cNvPr>
          <p:cNvSpPr/>
          <p:nvPr/>
        </p:nvSpPr>
        <p:spPr>
          <a:xfrm>
            <a:off x="1114423" y="46775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>
            <a:extLst>
              <a:ext uri="{FF2B5EF4-FFF2-40B4-BE49-F238E27FC236}">
                <a16:creationId xmlns:a16="http://schemas.microsoft.com/office/drawing/2014/main" id="{5AF33FA5-354E-6AA1-4959-1A79267DC06B}"/>
              </a:ext>
            </a:extLst>
          </p:cNvPr>
          <p:cNvSpPr txBox="1"/>
          <p:nvPr/>
        </p:nvSpPr>
        <p:spPr>
          <a:xfrm>
            <a:off x="3199543" y="884761"/>
            <a:ext cx="5792910" cy="66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29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Financial equal partnership</a:t>
            </a:r>
            <a:endParaRPr lang="en-US" sz="29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>
            <a:extLst>
              <a:ext uri="{FF2B5EF4-FFF2-40B4-BE49-F238E27FC236}">
                <a16:creationId xmlns:a16="http://schemas.microsoft.com/office/drawing/2014/main" id="{1BF1CA32-EED3-88C8-E40F-6E2B2F1B3378}"/>
              </a:ext>
            </a:extLst>
          </p:cNvPr>
          <p:cNvSpPr/>
          <p:nvPr/>
        </p:nvSpPr>
        <p:spPr>
          <a:xfrm>
            <a:off x="3718560" y="1589375"/>
            <a:ext cx="4755300" cy="45719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>
            <a:extLst>
              <a:ext uri="{FF2B5EF4-FFF2-40B4-BE49-F238E27FC236}">
                <a16:creationId xmlns:a16="http://schemas.microsoft.com/office/drawing/2014/main" id="{73A1A915-E133-3EF9-45B6-E7DBF9A88254}"/>
              </a:ext>
            </a:extLst>
          </p:cNvPr>
          <p:cNvSpPr/>
          <p:nvPr/>
        </p:nvSpPr>
        <p:spPr>
          <a:xfrm>
            <a:off x="3718348" y="5751602"/>
            <a:ext cx="4755300" cy="45719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>
            <a:extLst>
              <a:ext uri="{FF2B5EF4-FFF2-40B4-BE49-F238E27FC236}">
                <a16:creationId xmlns:a16="http://schemas.microsoft.com/office/drawing/2014/main" id="{EBCCFE05-6E9F-482D-B362-CE73083D6685}"/>
              </a:ext>
            </a:extLst>
          </p:cNvPr>
          <p:cNvSpPr txBox="1"/>
          <p:nvPr/>
        </p:nvSpPr>
        <p:spPr>
          <a:xfrm>
            <a:off x="1986582" y="1295462"/>
            <a:ext cx="8733183" cy="4880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>
              <a:buFont typeface="Wingdings" pitchFamily="2" charset="2"/>
              <a:buChar char="•"/>
            </a:pPr>
            <a:r>
              <a:rPr lang="en-US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does healthy money management symbolically represent for both of us?</a:t>
            </a:r>
            <a:endParaRPr lang="en-US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buFont typeface="Wingdings" pitchFamily="2" charset="2"/>
              <a:buChar char="•"/>
            </a:pPr>
            <a:r>
              <a:rPr lang="en-US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How can we cleave to each other when it comes to our finances?</a:t>
            </a:r>
            <a:endParaRPr lang="en-US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buFont typeface="Wingdings" pitchFamily="2" charset="2"/>
              <a:buChar char="•"/>
            </a:pPr>
            <a:r>
              <a:rPr lang="en-US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financial things will we share or not share with others? </a:t>
            </a:r>
            <a:endParaRPr lang="en-US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should stay inside the “invisible fence?”</a:t>
            </a:r>
            <a:endParaRPr lang="en-US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buFont typeface="Wingdings" pitchFamily="2" charset="2"/>
              <a:buChar char="•"/>
            </a:pPr>
            <a:r>
              <a:rPr lang="en-US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Together, how can we develop equal partnership when it comes to our finances? </a:t>
            </a:r>
            <a:endParaRPr lang="en-US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8" indent="-342900" fontAlgn="base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343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eb73568fda_5_696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geb73568fda_5_696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geb73568fda_5_696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geb73568fda_5_696"/>
          <p:cNvSpPr txBox="1">
            <a:spLocks noGrp="1"/>
          </p:cNvSpPr>
          <p:nvPr>
            <p:ph type="title"/>
          </p:nvPr>
        </p:nvSpPr>
        <p:spPr>
          <a:xfrm>
            <a:off x="800101" y="2110175"/>
            <a:ext cx="10501312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000" dirty="0">
                <a:latin typeface="Calibri" panose="020F0502020204030204" pitchFamily="34" charset="0"/>
                <a:ea typeface="Proxima Nova"/>
                <a:cs typeface="Calibri" panose="020F0502020204030204" pitchFamily="34" charset="0"/>
                <a:sym typeface="Proxima Nova"/>
              </a:rPr>
              <a:t>Facilitating Healthy, </a:t>
            </a:r>
            <a:br>
              <a:rPr lang="en-US" sz="5000" dirty="0">
                <a:latin typeface="Calibri" panose="020F0502020204030204" pitchFamily="34" charset="0"/>
                <a:ea typeface="Proxima Nova"/>
                <a:cs typeface="Calibri" panose="020F0502020204030204" pitchFamily="34" charset="0"/>
                <a:sym typeface="Proxima Nova"/>
              </a:rPr>
            </a:br>
            <a:r>
              <a:rPr lang="en-US" sz="5000" dirty="0">
                <a:latin typeface="Calibri" panose="020F0502020204030204" pitchFamily="34" charset="0"/>
                <a:ea typeface="Proxima Nova"/>
                <a:cs typeface="Calibri" panose="020F0502020204030204" pitchFamily="34" charset="0"/>
                <a:sym typeface="Proxima Nova"/>
              </a:rPr>
              <a:t>Regular Communication </a:t>
            </a:r>
            <a:br>
              <a:rPr lang="en-US" sz="5000" dirty="0">
                <a:latin typeface="Calibri" panose="020F0502020204030204" pitchFamily="34" charset="0"/>
                <a:ea typeface="Proxima Nova"/>
                <a:cs typeface="Calibri" panose="020F0502020204030204" pitchFamily="34" charset="0"/>
                <a:sym typeface="Proxima Nova"/>
              </a:rPr>
            </a:br>
            <a:r>
              <a:rPr lang="en-US" sz="5000" dirty="0">
                <a:latin typeface="Calibri" panose="020F0502020204030204" pitchFamily="34" charset="0"/>
                <a:ea typeface="Proxima Nova"/>
                <a:cs typeface="Calibri" panose="020F0502020204030204" pitchFamily="34" charset="0"/>
                <a:sym typeface="Proxima Nova"/>
              </a:rPr>
              <a:t>About Finances</a:t>
            </a:r>
            <a:endParaRPr sz="5000" dirty="0">
              <a:latin typeface="Calibri" panose="020F0502020204030204" pitchFamily="34" charset="0"/>
              <a:ea typeface="Proxima Nova"/>
              <a:cs typeface="Calibri" panose="020F0502020204030204" pitchFamily="34" charset="0"/>
              <a:sym typeface="Proxima Nova"/>
            </a:endParaRPr>
          </a:p>
        </p:txBody>
      </p:sp>
      <p:sp>
        <p:nvSpPr>
          <p:cNvPr id="446" name="Google Shape;446;geb73568fda_5_696"/>
          <p:cNvSpPr/>
          <p:nvPr/>
        </p:nvSpPr>
        <p:spPr>
          <a:xfrm flipH="1">
            <a:off x="5029350" y="479511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18;p39">
            <a:extLst>
              <a:ext uri="{FF2B5EF4-FFF2-40B4-BE49-F238E27FC236}">
                <a16:creationId xmlns:a16="http://schemas.microsoft.com/office/drawing/2014/main" id="{455CA470-484C-487A-AD53-3F700906188F}"/>
              </a:ext>
            </a:extLst>
          </p:cNvPr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geb73568fda_5_913"/>
          <p:cNvSpPr txBox="1"/>
          <p:nvPr/>
        </p:nvSpPr>
        <p:spPr>
          <a:xfrm>
            <a:off x="-3852" y="2665630"/>
            <a:ext cx="5002200" cy="12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48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Today</a:t>
            </a:r>
            <a:endParaRPr sz="48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88" name="Google Shape;488;geb73568fda_5_913"/>
          <p:cNvCxnSpPr>
            <a:cxnSpLocks/>
          </p:cNvCxnSpPr>
          <p:nvPr/>
        </p:nvCxnSpPr>
        <p:spPr>
          <a:xfrm flipV="1">
            <a:off x="3667000" y="1906080"/>
            <a:ext cx="0" cy="2807299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9" name="Google Shape;489;geb73568fda_5_913"/>
          <p:cNvSpPr txBox="1"/>
          <p:nvPr/>
        </p:nvSpPr>
        <p:spPr>
          <a:xfrm>
            <a:off x="3667000" y="2822227"/>
            <a:ext cx="8127833" cy="2346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69900" lvl="1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Becoming one through shared financial stewardship</a:t>
            </a:r>
          </a:p>
          <a:p>
            <a:pPr marL="1041400" lvl="1" indent="-571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endParaRPr lang="en-US"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8884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1743318" y="661747"/>
            <a:ext cx="10448682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400" i="1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Creating a shared financial vision</a:t>
            </a:r>
            <a:endParaRPr sz="4400" i="1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382321" y="2967322"/>
            <a:ext cx="9423905" cy="3890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539750">
              <a:buClr>
                <a:schemeClr val="dk1"/>
              </a:buClr>
              <a:buSzPts val="2300"/>
            </a:pPr>
            <a:r>
              <a:rPr lang="en-US" sz="20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Step 1</a:t>
            </a: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Together, decide what you want to accomplish in this life. In other words, discuss what you feel like your Heavenly Parents have put you on this earth to do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en-US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539750">
              <a:buClr>
                <a:schemeClr val="dk1"/>
              </a:buClr>
              <a:buSzPts val="2300"/>
            </a:pPr>
            <a:endParaRPr lang="en-US" sz="20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539750">
              <a:buClr>
                <a:schemeClr val="dk1"/>
              </a:buClr>
              <a:buSzPts val="2300"/>
            </a:pPr>
            <a:r>
              <a:rPr lang="en-US" sz="20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Step 2</a:t>
            </a: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Together, evaluate your financial health, perhaps by discussing your financial situation in relation to the content from this module. </a:t>
            </a:r>
          </a:p>
          <a:p>
            <a:pPr marL="539750">
              <a:buClr>
                <a:schemeClr val="dk1"/>
              </a:buClr>
              <a:buSzPts val="2300"/>
            </a:pPr>
            <a:endParaRPr lang="en-US" sz="20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539750">
              <a:buClr>
                <a:schemeClr val="dk1"/>
              </a:buClr>
              <a:buSzPts val="2300"/>
            </a:pPr>
            <a:r>
              <a:rPr lang="en-US" sz="20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Step 3</a:t>
            </a: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Together, define family financial goals. Family financial goals could include graduating college with minimal debt or owning a home within 5-10 years.</a:t>
            </a:r>
          </a:p>
          <a:p>
            <a:pPr marL="539750">
              <a:buClr>
                <a:schemeClr val="dk1"/>
              </a:buClr>
              <a:buSzPts val="2300"/>
            </a:pPr>
            <a:endParaRPr lang="en-US" sz="20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539750">
              <a:buClr>
                <a:schemeClr val="dk1"/>
              </a:buClr>
              <a:buSzPts val="2300"/>
            </a:pPr>
            <a:r>
              <a:rPr lang="en-US" sz="20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Step 4</a:t>
            </a: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Together, create a specific plan of action to achieve the goals from step three. </a:t>
            </a:r>
          </a:p>
          <a:p>
            <a:pPr marL="539750">
              <a:buClr>
                <a:schemeClr val="dk1"/>
              </a:buClr>
              <a:buSzPts val="2300"/>
            </a:pPr>
            <a:endParaRPr lang="en-US" sz="20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539750">
              <a:buClr>
                <a:schemeClr val="dk1"/>
              </a:buClr>
              <a:buSzPts val="2300"/>
            </a:pPr>
            <a:r>
              <a:rPr lang="en-US" sz="20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Step 5</a:t>
            </a: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Together, implement the plan.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39750">
              <a:buClr>
                <a:schemeClr val="dk1"/>
              </a:buClr>
              <a:buSzPts val="2300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39750">
              <a:buClr>
                <a:schemeClr val="dk1"/>
              </a:buClr>
              <a:buSzPts val="2300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39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2EE06-723F-45F9-BC59-A24A48B7663F}"/>
              </a:ext>
            </a:extLst>
          </p:cNvPr>
          <p:cNvSpPr txBox="1"/>
          <p:nvPr/>
        </p:nvSpPr>
        <p:spPr>
          <a:xfrm>
            <a:off x="802834" y="6359099"/>
            <a:ext cx="110181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*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Taken from </a:t>
            </a:r>
            <a:r>
              <a:rPr lang="en-US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Fundamentals of family finance: Living joyfully within your means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Hill, E. J., &amp;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Sudweeks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B. L. (2016)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406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>
          <a:extLst>
            <a:ext uri="{FF2B5EF4-FFF2-40B4-BE49-F238E27FC236}">
              <a16:creationId xmlns:a16="http://schemas.microsoft.com/office/drawing/2014/main" id="{BA025149-E053-D6C7-E43B-DB4D4D5F7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>
            <a:extLst>
              <a:ext uri="{FF2B5EF4-FFF2-40B4-BE49-F238E27FC236}">
                <a16:creationId xmlns:a16="http://schemas.microsoft.com/office/drawing/2014/main" id="{A2CAD031-2393-D56F-A8CE-A5BF468F23F7}"/>
              </a:ext>
            </a:extLst>
          </p:cNvPr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>
            <a:extLst>
              <a:ext uri="{FF2B5EF4-FFF2-40B4-BE49-F238E27FC236}">
                <a16:creationId xmlns:a16="http://schemas.microsoft.com/office/drawing/2014/main" id="{A9DD352D-A841-3DF5-EC8F-BB1DAC977083}"/>
              </a:ext>
            </a:extLst>
          </p:cNvPr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>
            <a:extLst>
              <a:ext uri="{FF2B5EF4-FFF2-40B4-BE49-F238E27FC236}">
                <a16:creationId xmlns:a16="http://schemas.microsoft.com/office/drawing/2014/main" id="{132771CC-CCBA-BB69-9572-40596A90BCDC}"/>
              </a:ext>
            </a:extLst>
          </p:cNvPr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>
            <a:extLst>
              <a:ext uri="{FF2B5EF4-FFF2-40B4-BE49-F238E27FC236}">
                <a16:creationId xmlns:a16="http://schemas.microsoft.com/office/drawing/2014/main" id="{E61F4609-4B7A-A5B8-1E6B-7DE798669D50}"/>
              </a:ext>
            </a:extLst>
          </p:cNvPr>
          <p:cNvSpPr txBox="1"/>
          <p:nvPr/>
        </p:nvSpPr>
        <p:spPr>
          <a:xfrm>
            <a:off x="4765350" y="3612825"/>
            <a:ext cx="8039700" cy="1672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36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Healthy, regular communication </a:t>
            </a:r>
          </a:p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36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about finances</a:t>
            </a:r>
            <a:endParaRPr sz="36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i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>
            <a:extLst>
              <a:ext uri="{FF2B5EF4-FFF2-40B4-BE49-F238E27FC236}">
                <a16:creationId xmlns:a16="http://schemas.microsoft.com/office/drawing/2014/main" id="{7DF093EE-B339-F932-CCBF-221BB631EC72}"/>
              </a:ext>
            </a:extLst>
          </p:cNvPr>
          <p:cNvSpPr txBox="1"/>
          <p:nvPr/>
        </p:nvSpPr>
        <p:spPr>
          <a:xfrm>
            <a:off x="6235650" y="1330955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19737CD-369A-8847-BC17-5DDFA514A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418" y="1170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191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>
          <a:extLst>
            <a:ext uri="{FF2B5EF4-FFF2-40B4-BE49-F238E27FC236}">
              <a16:creationId xmlns:a16="http://schemas.microsoft.com/office/drawing/2014/main" id="{D932EEA4-97D7-FCA2-2AFF-78DEAA86A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>
            <a:extLst>
              <a:ext uri="{FF2B5EF4-FFF2-40B4-BE49-F238E27FC236}">
                <a16:creationId xmlns:a16="http://schemas.microsoft.com/office/drawing/2014/main" id="{687DDEFA-D606-919C-461C-3C626E9DD926}"/>
              </a:ext>
            </a:extLst>
          </p:cNvPr>
          <p:cNvSpPr txBox="1"/>
          <p:nvPr/>
        </p:nvSpPr>
        <p:spPr>
          <a:xfrm>
            <a:off x="0" y="1060679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>
            <a:extLst>
              <a:ext uri="{FF2B5EF4-FFF2-40B4-BE49-F238E27FC236}">
                <a16:creationId xmlns:a16="http://schemas.microsoft.com/office/drawing/2014/main" id="{A8DE2233-078A-A436-44F4-DC5EF6B6109B}"/>
              </a:ext>
            </a:extLst>
          </p:cNvPr>
          <p:cNvSpPr/>
          <p:nvPr/>
        </p:nvSpPr>
        <p:spPr>
          <a:xfrm>
            <a:off x="1114423" y="0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>
            <a:extLst>
              <a:ext uri="{FF2B5EF4-FFF2-40B4-BE49-F238E27FC236}">
                <a16:creationId xmlns:a16="http://schemas.microsoft.com/office/drawing/2014/main" id="{090B9D49-CA6F-4F36-544F-653226A18052}"/>
              </a:ext>
            </a:extLst>
          </p:cNvPr>
          <p:cNvSpPr txBox="1"/>
          <p:nvPr/>
        </p:nvSpPr>
        <p:spPr>
          <a:xfrm>
            <a:off x="3456717" y="727701"/>
            <a:ext cx="5792910" cy="66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29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Facilitating healthy, regular communication about finances</a:t>
            </a:r>
            <a:endParaRPr lang="en-US" sz="29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>
            <a:extLst>
              <a:ext uri="{FF2B5EF4-FFF2-40B4-BE49-F238E27FC236}">
                <a16:creationId xmlns:a16="http://schemas.microsoft.com/office/drawing/2014/main" id="{5067235D-3E55-8CF6-0C06-32F27DAA6D09}"/>
              </a:ext>
            </a:extLst>
          </p:cNvPr>
          <p:cNvSpPr/>
          <p:nvPr/>
        </p:nvSpPr>
        <p:spPr>
          <a:xfrm>
            <a:off x="3718560" y="1589375"/>
            <a:ext cx="4755300" cy="45719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>
            <a:extLst>
              <a:ext uri="{FF2B5EF4-FFF2-40B4-BE49-F238E27FC236}">
                <a16:creationId xmlns:a16="http://schemas.microsoft.com/office/drawing/2014/main" id="{D4E4130D-908E-F58A-5FE4-4C4C78347547}"/>
              </a:ext>
            </a:extLst>
          </p:cNvPr>
          <p:cNvSpPr/>
          <p:nvPr/>
        </p:nvSpPr>
        <p:spPr>
          <a:xfrm>
            <a:off x="3718560" y="6004303"/>
            <a:ext cx="4755300" cy="45719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>
            <a:extLst>
              <a:ext uri="{FF2B5EF4-FFF2-40B4-BE49-F238E27FC236}">
                <a16:creationId xmlns:a16="http://schemas.microsoft.com/office/drawing/2014/main" id="{89AABD2F-1995-924F-8254-866F354A7837}"/>
              </a:ext>
            </a:extLst>
          </p:cNvPr>
          <p:cNvSpPr txBox="1"/>
          <p:nvPr/>
        </p:nvSpPr>
        <p:spPr>
          <a:xfrm>
            <a:off x="1986581" y="1656939"/>
            <a:ext cx="8733183" cy="4880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>
              <a:buFont typeface="Wingdings" pitchFamily="2" charset="2"/>
              <a:buChar char="•"/>
            </a:pP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How can we facilitate healthy financial communication? 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buFont typeface="Wingdings" pitchFamily="2" charset="2"/>
              <a:buChar char="•"/>
            </a:pP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Regarding our shared financial vision: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did our Heavenly Parents put us, specifically, on this earth to do?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are the particulars of our financial health?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are our financial family goals?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is our specific plan of action to accomplish these goals?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How can we best implement this plan?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When can we revisit these goals and action plans to revise them as needed?</a:t>
            </a:r>
            <a:b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US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8" indent="-342900" fontAlgn="base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7175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eb73568fda_6_3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eb73568fda_6_3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geb73568fda_6_3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geb73568fda_6_33"/>
          <p:cNvSpPr txBox="1">
            <a:spLocks noGrp="1"/>
          </p:cNvSpPr>
          <p:nvPr>
            <p:ph type="title"/>
          </p:nvPr>
        </p:nvSpPr>
        <p:spPr>
          <a:xfrm>
            <a:off x="1523850" y="2110175"/>
            <a:ext cx="91443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Conclusion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8" name="Google Shape;578;geb73568fda_6_3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308919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8900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550900" y="1234192"/>
            <a:ext cx="6641100" cy="531463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1" indent="-457200">
              <a:lnSpc>
                <a:spcPct val="125000"/>
              </a:lnSpc>
              <a:spcBef>
                <a:spcPts val="1000"/>
              </a:spcBef>
              <a:buClr>
                <a:srgbClr val="FFFFFF"/>
              </a:buClr>
              <a:buSzPts val="3600"/>
              <a:buFont typeface="Calibri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Complete the “rest of the lesson” I will send you via email.  (You can also find it at </a:t>
            </a:r>
            <a:r>
              <a:rPr lang="en-US" sz="2800" dirty="0" err="1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anxiously.engaged.byu.edu</a:t>
            </a:r>
            <a:r>
              <a:rPr lang="en-US" sz="2800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  <a:endParaRPr lang="en-US" sz="2800" dirty="0">
              <a:solidFill>
                <a:schemeClr val="bg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914400" lvl="1" indent="-457200">
              <a:lnSpc>
                <a:spcPct val="125000"/>
              </a:lnSpc>
              <a:spcBef>
                <a:spcPts val="1000"/>
              </a:spcBef>
              <a:buClr>
                <a:srgbClr val="FFFFFF"/>
              </a:buClr>
              <a:buSzPts val="3600"/>
              <a:buFont typeface="Calibri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Look over the list of marital financial management resources and make a plan to listen/read these resources together. </a:t>
            </a:r>
          </a:p>
          <a:p>
            <a:pPr marL="914400" lvl="1" indent="-457200">
              <a:lnSpc>
                <a:spcPct val="125000"/>
              </a:lnSpc>
              <a:spcBef>
                <a:spcPts val="1000"/>
              </a:spcBef>
              <a:buClr>
                <a:srgbClr val="FFFFFF"/>
              </a:buClr>
              <a:buSzPts val="3600"/>
              <a:buFont typeface="Calibri"/>
              <a:buChar char="•"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2436218"/>
            <a:ext cx="5288560" cy="198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800">
                <a:latin typeface="Proxima Nova" panose="020B0604020202020204" charset="0"/>
                <a:ea typeface="Times New Roman"/>
                <a:cs typeface="Calibri" panose="020F0502020204030204" pitchFamily="34" charset="0"/>
                <a:sym typeface="Times New Roman"/>
              </a:rPr>
              <a:t>Next time</a:t>
            </a:r>
            <a:endParaRPr lang="en-US" sz="4800" dirty="0">
              <a:latin typeface="Proxima Nova" panose="020B060402020202020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39" y="1424060"/>
            <a:ext cx="4251555" cy="3978519"/>
          </a:xfrm>
          <a:prstGeom prst="rect">
            <a:avLst/>
          </a:prstGeom>
        </p:spPr>
      </p:pic>
      <p:sp>
        <p:nvSpPr>
          <p:cNvPr id="11" name="Google Shape;578;geb73568fda_6_33">
            <a:extLst>
              <a:ext uri="{FF2B5EF4-FFF2-40B4-BE49-F238E27FC236}">
                <a16:creationId xmlns:a16="http://schemas.microsoft.com/office/drawing/2014/main" id="{D5E37035-04FC-4C2E-A08C-ED4BED7A91CD}"/>
              </a:ext>
            </a:extLst>
          </p:cNvPr>
          <p:cNvSpPr/>
          <p:nvPr/>
        </p:nvSpPr>
        <p:spPr>
          <a:xfrm flipH="1">
            <a:off x="7645926" y="3846286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0847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b8452dc57c_0_10"/>
          <p:cNvSpPr/>
          <p:nvPr/>
        </p:nvSpPr>
        <p:spPr>
          <a:xfrm>
            <a:off x="1675155" y="176332"/>
            <a:ext cx="11819533" cy="65053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b8452dc57c_0_10"/>
          <p:cNvSpPr/>
          <p:nvPr/>
        </p:nvSpPr>
        <p:spPr>
          <a:xfrm rot="10800000" flipH="1">
            <a:off x="5200800" y="5315785"/>
            <a:ext cx="1790400" cy="45600"/>
          </a:xfrm>
          <a:prstGeom prst="rect">
            <a:avLst/>
          </a:prstGeom>
          <a:solidFill>
            <a:srgbClr val="DE9C1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gb8452dc57c_0_10"/>
          <p:cNvSpPr/>
          <p:nvPr/>
        </p:nvSpPr>
        <p:spPr>
          <a:xfrm>
            <a:off x="503165" y="117751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gb8452dc57c_0_10"/>
          <p:cNvSpPr txBox="1"/>
          <p:nvPr/>
        </p:nvSpPr>
        <p:spPr>
          <a:xfrm>
            <a:off x="2426764" y="5654831"/>
            <a:ext cx="7524000" cy="572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Matthew T. 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Saxey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and Dr. Ashley 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B. </a:t>
            </a:r>
            <a:r>
              <a:rPr lang="en-US" sz="2800" dirty="0" err="1">
                <a:latin typeface="Calibri"/>
                <a:ea typeface="Calibri"/>
                <a:cs typeface="Calibri"/>
                <a:sym typeface="Calibri"/>
              </a:rPr>
              <a:t>LeBaron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-Black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gb8452dc57c_0_10"/>
          <p:cNvSpPr txBox="1"/>
          <p:nvPr/>
        </p:nvSpPr>
        <p:spPr>
          <a:xfrm>
            <a:off x="957677" y="661424"/>
            <a:ext cx="10800521" cy="9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Family Finance Experts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30" name="Picture 6" descr="Ashley LEBARON-BLACK | Assistant Professor | PhD | Brigham Young  University, Provo | BYU | School of Family Life | Research profile">
            <a:extLst>
              <a:ext uri="{FF2B5EF4-FFF2-40B4-BE49-F238E27FC236}">
                <a16:creationId xmlns:a16="http://schemas.microsoft.com/office/drawing/2014/main" id="{CDBB843F-0143-23DF-0528-21AC3625D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731" y="1951305"/>
            <a:ext cx="2872744" cy="287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uman Development &amp; Family Science - Auburn University ...">
            <a:extLst>
              <a:ext uri="{FF2B5EF4-FFF2-40B4-BE49-F238E27FC236}">
                <a16:creationId xmlns:a16="http://schemas.microsoft.com/office/drawing/2014/main" id="{A324FDE5-59FC-E7D8-986B-2C602585FA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4" b="11189"/>
          <a:stretch/>
        </p:blipFill>
        <p:spPr bwMode="auto">
          <a:xfrm>
            <a:off x="3313536" y="1933639"/>
            <a:ext cx="2782464" cy="2867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eb73568fda_0_157"/>
          <p:cNvSpPr/>
          <p:nvPr/>
        </p:nvSpPr>
        <p:spPr>
          <a:xfrm>
            <a:off x="0" y="46986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geb73568fda_0_157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geb73568fda_0_157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geb73568fda_0_157"/>
          <p:cNvSpPr txBox="1">
            <a:spLocks noGrp="1"/>
          </p:cNvSpPr>
          <p:nvPr>
            <p:ph type="title"/>
          </p:nvPr>
        </p:nvSpPr>
        <p:spPr>
          <a:xfrm>
            <a:off x="388660" y="2346710"/>
            <a:ext cx="11414658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Understanding Each Other’s Financial Story</a:t>
            </a:r>
          </a:p>
        </p:txBody>
      </p:sp>
      <p:sp>
        <p:nvSpPr>
          <p:cNvPr id="351" name="Google Shape;351;geb73568fda_0_157"/>
          <p:cNvSpPr/>
          <p:nvPr/>
        </p:nvSpPr>
        <p:spPr>
          <a:xfrm flipH="1">
            <a:off x="5200789" y="464012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eb73568fda_5_82"/>
          <p:cNvSpPr txBox="1"/>
          <p:nvPr/>
        </p:nvSpPr>
        <p:spPr>
          <a:xfrm>
            <a:off x="5047732" y="1025454"/>
            <a:ext cx="62142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50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Your Partner’s Financial Story</a:t>
            </a:r>
            <a:endParaRPr sz="50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90" name="Google Shape;390;geb73568fda_5_82"/>
          <p:cNvCxnSpPr/>
          <p:nvPr/>
        </p:nvCxnSpPr>
        <p:spPr>
          <a:xfrm rot="10800000" flipH="1">
            <a:off x="5138932" y="2660135"/>
            <a:ext cx="6031800" cy="150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91" name="Google Shape;391;geb73568fda_5_82"/>
          <p:cNvSpPr txBox="1"/>
          <p:nvPr/>
        </p:nvSpPr>
        <p:spPr>
          <a:xfrm>
            <a:off x="5047732" y="2965935"/>
            <a:ext cx="6797692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lvl="1" indent="-571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was your partner taught about money growing up?</a:t>
            </a:r>
            <a:endParaRPr sz="3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41400" lvl="1" indent="-571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the details of your partner’s current finances?</a:t>
            </a:r>
            <a:endParaRPr sz="3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3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97696A-7815-0BC2-98D9-D8E4CC43A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6">
          <a:extLst>
            <a:ext uri="{FF2B5EF4-FFF2-40B4-BE49-F238E27FC236}">
              <a16:creationId xmlns:a16="http://schemas.microsoft.com/office/drawing/2014/main" id="{E2AC1009-E6BE-AEF9-57B9-DA451F052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eb73568fda_0_157">
            <a:extLst>
              <a:ext uri="{FF2B5EF4-FFF2-40B4-BE49-F238E27FC236}">
                <a16:creationId xmlns:a16="http://schemas.microsoft.com/office/drawing/2014/main" id="{CC82BC09-E8CD-A952-BDB4-A9425199AA35}"/>
              </a:ext>
            </a:extLst>
          </p:cNvPr>
          <p:cNvSpPr/>
          <p:nvPr/>
        </p:nvSpPr>
        <p:spPr>
          <a:xfrm>
            <a:off x="0" y="132711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geb73568fda_0_157">
            <a:extLst>
              <a:ext uri="{FF2B5EF4-FFF2-40B4-BE49-F238E27FC236}">
                <a16:creationId xmlns:a16="http://schemas.microsoft.com/office/drawing/2014/main" id="{DDC19EBD-078D-704D-FE0B-BD6F3F544AD2}"/>
              </a:ext>
            </a:extLst>
          </p:cNvPr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geb73568fda_0_157">
            <a:extLst>
              <a:ext uri="{FF2B5EF4-FFF2-40B4-BE49-F238E27FC236}">
                <a16:creationId xmlns:a16="http://schemas.microsoft.com/office/drawing/2014/main" id="{F850691D-44D7-2793-7FC1-E9D52CE02F79}"/>
              </a:ext>
            </a:extLst>
          </p:cNvPr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geb73568fda_0_157">
            <a:extLst>
              <a:ext uri="{FF2B5EF4-FFF2-40B4-BE49-F238E27FC236}">
                <a16:creationId xmlns:a16="http://schemas.microsoft.com/office/drawing/2014/main" id="{8D5199D4-EB38-FDEF-7401-7546722F932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8660" y="2346710"/>
            <a:ext cx="11414658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000" dirty="0">
                <a:latin typeface="Proxima Nova"/>
                <a:ea typeface="Proxima Nova"/>
                <a:cs typeface="Proxima Nova"/>
                <a:sym typeface="Proxima Nova"/>
              </a:rPr>
              <a:t>How was your partner taught about money while growing up?</a:t>
            </a:r>
            <a:endParaRPr sz="5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1" name="Google Shape;351;geb73568fda_0_157">
            <a:extLst>
              <a:ext uri="{FF2B5EF4-FFF2-40B4-BE49-F238E27FC236}">
                <a16:creationId xmlns:a16="http://schemas.microsoft.com/office/drawing/2014/main" id="{5900C471-B31F-1D77-B8CA-3982D157F7C0}"/>
              </a:ext>
            </a:extLst>
          </p:cNvPr>
          <p:cNvSpPr/>
          <p:nvPr/>
        </p:nvSpPr>
        <p:spPr>
          <a:xfrm flipH="1">
            <a:off x="5200789" y="464012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9671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3568fda_5_913"/>
          <p:cNvSpPr txBox="1"/>
          <p:nvPr/>
        </p:nvSpPr>
        <p:spPr>
          <a:xfrm>
            <a:off x="-3698685" y="3729450"/>
            <a:ext cx="5404340" cy="1178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90000"/>
              </a:lnSpc>
              <a:buSzPts val="4100"/>
            </a:pPr>
            <a:endParaRPr lang="en-US" sz="48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88" name="Google Shape;488;geb73568fda_5_913"/>
          <p:cNvCxnSpPr>
            <a:cxnSpLocks/>
          </p:cNvCxnSpPr>
          <p:nvPr/>
        </p:nvCxnSpPr>
        <p:spPr>
          <a:xfrm flipV="1">
            <a:off x="5981700" y="2202496"/>
            <a:ext cx="0" cy="2807299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9" name="Google Shape;489;geb73568fda_5_913"/>
          <p:cNvSpPr txBox="1"/>
          <p:nvPr/>
        </p:nvSpPr>
        <p:spPr>
          <a:xfrm>
            <a:off x="6096000" y="1914507"/>
            <a:ext cx="5685716" cy="4943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/>
            <a:r>
              <a:rPr lang="en-US" sz="2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Research shows that the three most impactful ways parents teach their children and teenagers about finances is through: </a:t>
            </a:r>
            <a:endParaRPr lang="en-US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/>
            <a:r>
              <a:rPr lang="en-US" sz="2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1 - what parents say</a:t>
            </a:r>
            <a:endParaRPr lang="en-US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/>
            <a:r>
              <a:rPr lang="en-US" sz="2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2 - what parents do</a:t>
            </a:r>
          </a:p>
          <a:p>
            <a:pPr marL="914400" marR="0"/>
            <a:r>
              <a:rPr lang="en-US" sz="2600" dirty="0">
                <a:latin typeface="Calibri" panose="020F0502020204030204" pitchFamily="34" charset="0"/>
                <a:ea typeface="Times New Roman" panose="02020603050405020304" pitchFamily="18" charset="0"/>
              </a:rPr>
              <a:t>3 – what financial experiences parent provided.</a:t>
            </a:r>
            <a:endParaRPr lang="en-US" sz="2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Kids Learning Money: Is it a Trend ...">
            <a:extLst>
              <a:ext uri="{FF2B5EF4-FFF2-40B4-BE49-F238E27FC236}">
                <a16:creationId xmlns:a16="http://schemas.microsoft.com/office/drawing/2014/main" id="{B53D6846-3AA1-A5AC-478D-E7164EF39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68" y="1914507"/>
            <a:ext cx="5145608" cy="351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07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6">
          <a:extLst>
            <a:ext uri="{FF2B5EF4-FFF2-40B4-BE49-F238E27FC236}">
              <a16:creationId xmlns:a16="http://schemas.microsoft.com/office/drawing/2014/main" id="{B82C4C0B-7E3C-BDD7-4105-EDB841960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eb73568fda_0_157">
            <a:extLst>
              <a:ext uri="{FF2B5EF4-FFF2-40B4-BE49-F238E27FC236}">
                <a16:creationId xmlns:a16="http://schemas.microsoft.com/office/drawing/2014/main" id="{8F508955-D068-AFB6-9E1A-B0B0C2B585BD}"/>
              </a:ext>
            </a:extLst>
          </p:cNvPr>
          <p:cNvSpPr/>
          <p:nvPr/>
        </p:nvSpPr>
        <p:spPr>
          <a:xfrm>
            <a:off x="0" y="132711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geb73568fda_0_157">
            <a:extLst>
              <a:ext uri="{FF2B5EF4-FFF2-40B4-BE49-F238E27FC236}">
                <a16:creationId xmlns:a16="http://schemas.microsoft.com/office/drawing/2014/main" id="{A12BF499-01FE-5898-B1AE-0B1A479B40BE}"/>
              </a:ext>
            </a:extLst>
          </p:cNvPr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geb73568fda_0_157">
            <a:extLst>
              <a:ext uri="{FF2B5EF4-FFF2-40B4-BE49-F238E27FC236}">
                <a16:creationId xmlns:a16="http://schemas.microsoft.com/office/drawing/2014/main" id="{64A891B0-2840-5F83-2C71-D885204CA240}"/>
              </a:ext>
            </a:extLst>
          </p:cNvPr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geb73568fda_0_157">
            <a:extLst>
              <a:ext uri="{FF2B5EF4-FFF2-40B4-BE49-F238E27FC236}">
                <a16:creationId xmlns:a16="http://schemas.microsoft.com/office/drawing/2014/main" id="{BA170535-E43C-10EF-9EA9-F5BC6EBDB6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8660" y="2199147"/>
            <a:ext cx="11414658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000" dirty="0">
                <a:latin typeface="Proxima Nova"/>
                <a:ea typeface="Proxima Nova"/>
                <a:cs typeface="Proxima Nova"/>
                <a:sym typeface="Proxima Nova"/>
              </a:rPr>
              <a:t>What are the details of your partner’s current finances?</a:t>
            </a:r>
            <a:endParaRPr sz="5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1" name="Google Shape;351;geb73568fda_0_157">
            <a:extLst>
              <a:ext uri="{FF2B5EF4-FFF2-40B4-BE49-F238E27FC236}">
                <a16:creationId xmlns:a16="http://schemas.microsoft.com/office/drawing/2014/main" id="{D6F289E7-766D-7BF9-20DC-725837BCAE43}"/>
              </a:ext>
            </a:extLst>
          </p:cNvPr>
          <p:cNvSpPr/>
          <p:nvPr/>
        </p:nvSpPr>
        <p:spPr>
          <a:xfrm flipH="1">
            <a:off x="5200789" y="464012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6547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eb73568fda_5_611"/>
          <p:cNvSpPr/>
          <p:nvPr/>
        </p:nvSpPr>
        <p:spPr>
          <a:xfrm>
            <a:off x="5584800" y="165599"/>
            <a:ext cx="6400800" cy="6331275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geb73568fda_5_611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geb73568fda_5_611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geb73568fda_5_611"/>
          <p:cNvSpPr txBox="1"/>
          <p:nvPr/>
        </p:nvSpPr>
        <p:spPr>
          <a:xfrm>
            <a:off x="47653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financial story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i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7" name="Google Shape;437;geb73568fda_5_611"/>
          <p:cNvSpPr txBox="1"/>
          <p:nvPr/>
        </p:nvSpPr>
        <p:spPr>
          <a:xfrm>
            <a:off x="6382350" y="1299942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DFCCDF-0725-4A06-89A3-5E5AAA6B4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1170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31907</TotalTime>
  <Words>2466</Words>
  <Application>Microsoft Macintosh PowerPoint</Application>
  <PresentationFormat>Widescreen</PresentationFormat>
  <Paragraphs>166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Calibri</vt:lpstr>
      <vt:lpstr>Proxima Nova</vt:lpstr>
      <vt:lpstr>Wingdings</vt:lpstr>
      <vt:lpstr>Courier New</vt:lpstr>
      <vt:lpstr>Arial</vt:lpstr>
      <vt:lpstr>Times New Roman</vt:lpstr>
      <vt:lpstr>Office Theme</vt:lpstr>
      <vt:lpstr>Office Theme</vt:lpstr>
      <vt:lpstr>Office Theme</vt:lpstr>
      <vt:lpstr>Office Theme</vt:lpstr>
      <vt:lpstr>1_Office Theme</vt:lpstr>
      <vt:lpstr>PowerPoint Presentation</vt:lpstr>
      <vt:lpstr>PowerPoint Presentation</vt:lpstr>
      <vt:lpstr>PowerPoint Presentation</vt:lpstr>
      <vt:lpstr>Understanding Each Other’s Financial Story</vt:lpstr>
      <vt:lpstr>PowerPoint Presentation</vt:lpstr>
      <vt:lpstr>How was your partner taught about money while growing up?</vt:lpstr>
      <vt:lpstr>PowerPoint Presentation</vt:lpstr>
      <vt:lpstr>What are the details of your partner’s current finances?</vt:lpstr>
      <vt:lpstr>PowerPoint Presentation</vt:lpstr>
      <vt:lpstr>PowerPoint Presentation</vt:lpstr>
      <vt:lpstr>Cleaving to Each Other in Financial Equal Partnership</vt:lpstr>
      <vt:lpstr>Marital finances aren’t just about  money</vt:lpstr>
      <vt:lpstr>Relevant principles from previous lessons</vt:lpstr>
      <vt:lpstr>It is essential to be completely honest with each other in all financial matters</vt:lpstr>
      <vt:lpstr> Equal financial partnership:  “...husbands and wives [should] make all decisions about finances together, and both [should] have access to all information.”</vt:lpstr>
      <vt:lpstr>Research shows that couples who cleave to each other by having joint bank accounts also have better quality relationships. </vt:lpstr>
      <vt:lpstr>PowerPoint Presentation</vt:lpstr>
      <vt:lpstr>PowerPoint Presentation</vt:lpstr>
      <vt:lpstr>Facilitating Healthy,  Regular Communication  About Finances</vt:lpstr>
      <vt:lpstr>PowerPoint Presentation</vt:lpstr>
      <vt:lpstr>PowerPoint Presentation</vt:lpstr>
      <vt:lpstr>PowerPoint Presentation</vt:lpstr>
      <vt:lpstr>Conclusion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36</cp:revision>
  <dcterms:modified xsi:type="dcterms:W3CDTF">2025-07-15T20:11:34Z</dcterms:modified>
</cp:coreProperties>
</file>