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9" r:id="rId2"/>
    <p:sldMasterId id="2147483663" r:id="rId3"/>
    <p:sldMasterId id="2147483675" r:id="rId4"/>
    <p:sldMasterId id="2147483687" r:id="rId5"/>
  </p:sldMasterIdLst>
  <p:notesMasterIdLst>
    <p:notesMasterId r:id="rId36"/>
  </p:notes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91" r:id="rId13"/>
    <p:sldId id="264" r:id="rId14"/>
    <p:sldId id="284" r:id="rId15"/>
    <p:sldId id="266" r:id="rId16"/>
    <p:sldId id="270" r:id="rId17"/>
    <p:sldId id="286" r:id="rId18"/>
    <p:sldId id="271" r:id="rId19"/>
    <p:sldId id="272" r:id="rId20"/>
    <p:sldId id="367" r:id="rId21"/>
    <p:sldId id="273" r:id="rId22"/>
    <p:sldId id="274" r:id="rId23"/>
    <p:sldId id="287" r:id="rId24"/>
    <p:sldId id="275" r:id="rId25"/>
    <p:sldId id="276" r:id="rId26"/>
    <p:sldId id="368" r:id="rId27"/>
    <p:sldId id="277" r:id="rId28"/>
    <p:sldId id="366" r:id="rId29"/>
    <p:sldId id="278" r:id="rId30"/>
    <p:sldId id="279" r:id="rId31"/>
    <p:sldId id="280" r:id="rId32"/>
    <p:sldId id="282" r:id="rId33"/>
    <p:sldId id="283" r:id="rId34"/>
    <p:sldId id="289" r:id="rId35"/>
  </p:sldIdLst>
  <p:sldSz cx="12192000" cy="6858000"/>
  <p:notesSz cx="6858000" cy="9144000"/>
  <p:embeddedFontLst>
    <p:embeddedFont>
      <p:font typeface="Proxima Nova" panose="02000506030000020004" pitchFamily="2" charset="0"/>
      <p:regular r:id="rId37"/>
      <p:bold r:id="rId38"/>
      <p:italic r:id="rId39"/>
      <p:boldItalic r:id="rId4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9" roundtripDataSignature="AMtx7miKiZL0eSD1ax8BYBejQNZDPHhI6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2400E0F-9A32-4E76-957F-0B02B60C4409}">
  <a:tblStyle styleId="{72400E0F-9A32-4E76-957F-0B02B60C440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085"/>
  </p:normalViewPr>
  <p:slideViewPr>
    <p:cSldViewPr snapToGrid="0">
      <p:cViewPr varScale="1">
        <p:scale>
          <a:sx n="102" d="100"/>
          <a:sy n="102" d="100"/>
        </p:scale>
        <p:origin x="9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font" Target="fonts/font3.fntdata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50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49" Type="http://customschemas.google.com/relationships/presentationmetadata" Target="metadata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8" Type="http://schemas.openxmlformats.org/officeDocument/2006/relationships/slide" Target="slides/slide3.xml"/><Relationship Id="rId51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font" Target="fonts/font2.fntdata"/><Relationship Id="rId20" Type="http://schemas.openxmlformats.org/officeDocument/2006/relationships/slide" Target="slides/slide1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1608123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eb3d18ea68_0_5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09" name="Google Shape;409;geb3d18ea68_0_5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eb6d923cb2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45" name="Google Shape;445;geb6d923cb2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0230764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Google Shape;454;geb709532c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55" name="Google Shape;455;geb709532c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465;geb3d18ea68_0_7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66" name="Google Shape;466;geb3d18ea68_0_7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2954279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eb709532c4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76" name="Google Shape;476;geb709532c4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eb709532c4_0_1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85" name="Google Shape;485;geb709532c4_0_1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31747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geb3d18ea68_0_2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41" name="Google Shape;341;geb3d18ea68_0_2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494" name="Google Shape;4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geb3d18ea68_0_7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01" name="Google Shape;501;geb3d18ea68_0_7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1623251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eb709532c4_0_2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11" name="Google Shape;511;geb709532c4_0_2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eb709532c4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0" name="Google Shape;520;geb709532c4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7313801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geb709532c4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0" name="Google Shape;520;geb709532c4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Google Shape;528;geb709532c4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29" name="Google Shape;529;geb709532c4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" name="Google Shape;53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37" name="Google Shape;53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geb709532c4_0_2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57" name="Google Shape;557;geb709532c4_0_2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" name="Google Shape;565;geb709532c4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000"/>
              <a:buNone/>
            </a:pPr>
            <a:r>
              <a:rPr lang="en-US" sz="1000" b="1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www.freepik.com</a:t>
            </a:r>
            <a:endParaRPr sz="1000">
              <a:solidFill>
                <a:srgbClr val="999999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566" name="Google Shape;566;geb709532c4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a046251034_0_3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0" name="Google Shape;350;ga046251034_0_3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eb3d18ea6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25" name="Google Shape;325;geb3d18ea6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87110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eb3d18ea68_0_3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58" name="Google Shape;358;geb3d18ea68_0_3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eb3d18ea68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eb3d18ea68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See gottman.com</a:t>
            </a:r>
            <a:endParaRPr/>
          </a:p>
        </p:txBody>
      </p:sp>
      <p:sp>
        <p:nvSpPr>
          <p:cNvPr id="375" name="Google Shape;37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eb3d18ea68_0_4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>
                <a:solidFill>
                  <a:srgbClr val="597786"/>
                </a:solidFill>
                <a:latin typeface="Calibri"/>
                <a:ea typeface="Calibri"/>
                <a:cs typeface="Calibri"/>
                <a:sym typeface="Calibri"/>
              </a:rPr>
              <a:t>[Play soft music during this time]</a:t>
            </a: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 b="1">
                <a:solidFill>
                  <a:srgbClr val="D09D5C"/>
                </a:solidFill>
                <a:latin typeface="Calibri"/>
                <a:ea typeface="Calibri"/>
                <a:cs typeface="Calibri"/>
                <a:sym typeface="Calibri"/>
              </a:rPr>
              <a:t>ASK:</a:t>
            </a:r>
            <a:r>
              <a:rPr lang="en-US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1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Does anyone have any thoughts on the Magic 6 Hours they want to share?</a:t>
            </a:r>
            <a:endParaRPr sz="14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2" name="Google Shape;382;geb3d18ea68_0_4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649bb703_0_4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85" name="Google Shape;385;geb649bb703_0_4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7154870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geb3d18ea68_0_5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392" name="Google Shape;392;geb3d18ea68_0_5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3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3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2" name="Google Shape;82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a046251034_0_20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ga046251034_0_20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ga046251034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ga046251034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ga046251034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94" name="Google Shape;94;p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95" name="Google Shape;95;p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7" name="Google Shape;97;p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eb3d18ea68_0_1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geb3d18ea68_0_1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geb3d18ea68_0_1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eb3d18ea68_0_194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geb3d18ea68_0_194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11" name="Google Shape;111;geb3d18ea68_0_194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2" name="Google Shape;112;geb3d18ea68_0_19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geb3d18ea68_0_19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geb3d18ea68_0_19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eb3d18ea68_0_20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geb3d18ea68_0_201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18" name="Google Shape;118;geb3d18ea68_0_201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19" name="Google Shape;119;geb3d18ea68_0_20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geb3d18ea68_0_20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geb3d18ea68_0_20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eb3d18ea68_0_208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geb3d18ea68_0_208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5" name="Google Shape;125;geb3d18ea68_0_20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geb3d18ea68_0_20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geb3d18ea68_0_20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eb3d18ea68_0_2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geb3d18ea68_0_2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31" name="Google Shape;131;geb3d18ea68_0_2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geb3d18ea68_0_2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geb3d18ea68_0_2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b3d18ea68_0_22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geb3d18ea68_0_22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37" name="Google Shape;137;geb3d18ea68_0_2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geb3d18ea68_0_2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geb3d18ea68_0_2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8" name="Google Shape;18;p2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9" name="Google Shape;19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eb3d18ea68_0_2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geb3d18ea68_0_2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3" name="Google Shape;143;geb3d18ea68_0_226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44" name="Google Shape;144;geb3d18ea68_0_2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geb3d18ea68_0_2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geb3d18ea68_0_2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eb3d18ea68_0_23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geb3d18ea68_0_23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0" name="Google Shape;150;geb3d18ea68_0_23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1" name="Google Shape;151;geb3d18ea68_0_23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52" name="Google Shape;152;geb3d18ea68_0_23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3" name="Google Shape;153;geb3d18ea68_0_23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geb3d18ea68_0_23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geb3d18ea68_0_23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eb3d18ea68_0_2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8" name="Google Shape;158;geb3d18ea68_0_2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geb3d18ea68_0_2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0" name="Google Shape;160;geb3d18ea68_0_2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eb3d18ea68_0_24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geb3d18ea68_0_247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4" name="Google Shape;164;geb3d18ea68_0_2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5" name="Google Shape;165;geb3d18ea68_0_2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6" name="Google Shape;166;geb3d18ea68_0_2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eb3d18ea68_0_253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9" name="Google Shape;169;geb3d18ea68_0_253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geb3d18ea68_0_25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1" name="Google Shape;171;geb3d18ea68_0_25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geb3d18ea68_0_25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eb3d18ea68_0_65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1" name="Google Shape;181;geb3d18ea68_0_65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2" name="Google Shape;182;geb3d18ea68_0_65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eb3d18ea68_0_65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5" name="Google Shape;185;geb3d18ea68_0_65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86" name="Google Shape;186;geb3d18ea68_0_65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87" name="Google Shape;187;geb3d18ea68_0_65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geb3d18ea68_0_65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89" name="Google Shape;189;geb3d18ea68_0_65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eb3d18ea68_0_66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2" name="Google Shape;192;geb3d18ea68_0_665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93" name="Google Shape;193;geb3d18ea68_0_665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194" name="Google Shape;194;geb3d18ea68_0_66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geb3d18ea68_0_66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6" name="Google Shape;196;geb3d18ea68_0_66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eb3d18ea68_0_672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geb3d18ea68_0_672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00" name="Google Shape;200;geb3d18ea68_0_67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1" name="Google Shape;201;geb3d18ea68_0_67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2" name="Google Shape;202;geb3d18ea68_0_67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eb3d18ea68_0_67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5" name="Google Shape;205;geb3d18ea68_0_67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06" name="Google Shape;206;geb3d18ea68_0_6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7" name="Google Shape;207;geb3d18ea68_0_6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08" name="Google Shape;208;geb3d18ea68_0_6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eb3d18ea68_0_68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1" name="Google Shape;211;geb3d18ea68_0_68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12" name="Google Shape;212;geb3d18ea68_0_6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3" name="Google Shape;213;geb3d18ea68_0_6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geb3d18ea68_0_6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geb3d18ea68_0_69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17" name="Google Shape;217;geb3d18ea68_0_69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8" name="Google Shape;218;geb3d18ea68_0_690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19" name="Google Shape;219;geb3d18ea68_0_69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geb3d18ea68_0_69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geb3d18ea68_0_69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eb3d18ea68_0_697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4" name="Google Shape;224;geb3d18ea68_0_697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5" name="Google Shape;225;geb3d18ea68_0_69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6" name="Google Shape;226;geb3d18ea68_0_697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27" name="Google Shape;227;geb3d18ea68_0_697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28" name="Google Shape;228;geb3d18ea68_0_69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geb3d18ea68_0_69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0" name="Google Shape;230;geb3d18ea68_0_69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eb3d18ea68_0_70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3" name="Google Shape;233;geb3d18ea68_0_70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4" name="Google Shape;234;geb3d18ea68_0_70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5" name="Google Shape;235;geb3d18ea68_0_70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eb3d18ea68_0_71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38" name="Google Shape;238;geb3d18ea68_0_711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39" name="Google Shape;239;geb3d18ea68_0_7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0" name="Google Shape;240;geb3d18ea68_0_7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1" name="Google Shape;241;geb3d18ea68_0_7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eb3d18ea68_0_717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4" name="Google Shape;244;geb3d18ea68_0_717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45" name="Google Shape;245;geb3d18ea68_0_7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6" name="Google Shape;246;geb3d18ea68_0_7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47" name="Google Shape;247;geb3d18ea68_0_7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geb709532c4_0_1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6" name="Google Shape;256;geb709532c4_0_1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57" name="Google Shape;257;geb709532c4_0_1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eb709532c4_0_13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0" name="Google Shape;260;geb709532c4_0_13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261" name="Google Shape;261;geb709532c4_0_13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262" name="Google Shape;262;geb709532c4_0_13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3" name="Google Shape;263;geb709532c4_0_13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4" name="Google Shape;264;geb709532c4_0_13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eb709532c4_0_1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7" name="Google Shape;267;geb709532c4_0_13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8" name="Google Shape;268;geb709532c4_0_13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69" name="Google Shape;269;geb709532c4_0_13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eb709532c4_0_1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2" name="Google Shape;272;geb709532c4_0_1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73" name="Google Shape;273;geb709532c4_0_1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4" name="Google Shape;274;geb709532c4_0_1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5" name="Google Shape;275;geb709532c4_0_1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5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geb709532c4_0_150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78" name="Google Shape;278;geb709532c4_0_150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/>
            </a:lvl3pPr>
            <a:lvl4pPr lvl="3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79" name="Google Shape;279;geb709532c4_0_1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0" name="Google Shape;280;geb709532c4_0_1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1" name="Google Shape;281;geb709532c4_0_1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eb709532c4_0_15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4" name="Google Shape;284;geb709532c4_0_15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900"/>
              <a:buNone/>
              <a:defRPr sz="1900">
                <a:solidFill>
                  <a:srgbClr val="888888"/>
                </a:solidFill>
              </a:defRPr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85" name="Google Shape;285;geb709532c4_0_15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6" name="Google Shape;286;geb709532c4_0_15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87" name="Google Shape;287;geb709532c4_0_15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eb709532c4_0_16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0" name="Google Shape;290;geb709532c4_0_16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1" name="Google Shape;291;geb709532c4_0_16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2" name="Google Shape;292;geb709532c4_0_16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3" name="Google Shape;293;geb709532c4_0_16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4" name="Google Shape;294;geb709532c4_0_16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eb709532c4_0_16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297" name="Google Shape;297;geb709532c4_0_16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9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298" name="Google Shape;298;geb709532c4_0_16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9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299" name="Google Shape;299;geb709532c4_0_16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00" cy="82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 sz="1900" b="1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00" name="Google Shape;300;geb709532c4_0_16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00" cy="368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01" name="Google Shape;301;geb709532c4_0_16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2" name="Google Shape;302;geb709532c4_0_16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3" name="Google Shape;303;geb709532c4_0_16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eb709532c4_0_17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100" cy="160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6" name="Google Shape;306;geb709532c4_0_178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500" cy="4873500"/>
          </a:xfrm>
          <a:prstGeom prst="rect">
            <a:avLst/>
          </a:prstGeom>
          <a:noFill/>
          <a:ln>
            <a:noFill/>
          </a:ln>
        </p:spPr>
      </p:sp>
      <p:sp>
        <p:nvSpPr>
          <p:cNvPr id="307" name="Google Shape;307;geb709532c4_0_178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100" cy="381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marL="137160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4pPr>
            <a:lvl5pPr marL="2286000" lvl="4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5pPr>
            <a:lvl6pPr marL="2743200" lvl="5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6pPr>
            <a:lvl7pPr marL="320040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7pPr>
            <a:lvl8pPr marL="365760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8pPr>
            <a:lvl9pPr marL="411480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9pPr>
          </a:lstStyle>
          <a:p>
            <a:endParaRPr/>
          </a:p>
        </p:txBody>
      </p:sp>
      <p:sp>
        <p:nvSpPr>
          <p:cNvPr id="308" name="Google Shape;308;geb709532c4_0_17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09" name="Google Shape;309;geb709532c4_0_17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0" name="Google Shape;310;geb709532c4_0_17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eb709532c4_0_18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3" name="Google Shape;313;geb709532c4_0_185"/>
          <p:cNvSpPr txBox="1">
            <a:spLocks noGrp="1"/>
          </p:cNvSpPr>
          <p:nvPr>
            <p:ph type="body" idx="1"/>
          </p:nvPr>
        </p:nvSpPr>
        <p:spPr>
          <a:xfrm rot="5400000">
            <a:off x="3920400" y="-1256575"/>
            <a:ext cx="4351200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14" name="Google Shape;314;geb709532c4_0_18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5" name="Google Shape;315;geb709532c4_0_18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6" name="Google Shape;316;geb709532c4_0_18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eb709532c4_0_191"/>
          <p:cNvSpPr txBox="1">
            <a:spLocks noGrp="1"/>
          </p:cNvSpPr>
          <p:nvPr>
            <p:ph type="title"/>
          </p:nvPr>
        </p:nvSpPr>
        <p:spPr>
          <a:xfrm rot="5400000">
            <a:off x="7133400" y="1956625"/>
            <a:ext cx="5811900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19" name="Google Shape;319;geb709532c4_0_191"/>
          <p:cNvSpPr txBox="1">
            <a:spLocks noGrp="1"/>
          </p:cNvSpPr>
          <p:nvPr>
            <p:ph type="body" idx="1"/>
          </p:nvPr>
        </p:nvSpPr>
        <p:spPr>
          <a:xfrm rot="5400000">
            <a:off x="1799400" y="-596075"/>
            <a:ext cx="5811900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925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1pPr>
            <a:lvl2pPr marL="914400" lvl="1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2pPr>
            <a:lvl3pPr marL="1371600" lvl="2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3pPr>
            <a:lvl4pPr marL="182880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4pPr>
            <a:lvl5pPr marL="228600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5pPr>
            <a:lvl6pPr marL="274320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6pPr>
            <a:lvl7pPr marL="320040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7pPr>
            <a:lvl8pPr marL="365760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8pPr>
            <a:lvl9pPr marL="411480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Char char="•"/>
              <a:defRPr/>
            </a:lvl9pPr>
          </a:lstStyle>
          <a:p>
            <a:endParaRPr/>
          </a:p>
        </p:txBody>
      </p:sp>
      <p:sp>
        <p:nvSpPr>
          <p:cNvPr id="320" name="Google Shape;320;geb709532c4_0_19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1" name="Google Shape;321;geb709532c4_0_19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500"/>
              <a:buNone/>
              <a:defRPr/>
            </a:lvl9pPr>
          </a:lstStyle>
          <a:p>
            <a:endParaRPr/>
          </a:p>
        </p:txBody>
      </p:sp>
      <p:sp>
        <p:nvSpPr>
          <p:cNvPr id="322" name="Google Shape;322;geb709532c4_0_19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6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6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37" name="Google Shape;37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2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2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1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eb3d18ea68_0_18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geb3d18ea68_0_18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1" name="Google Shape;101;geb3d18ea68_0_18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2" name="Google Shape;102;geb3d18ea68_0_18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3" name="Google Shape;103;geb3d18ea68_0_18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eb3d18ea68_0_64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geb3d18ea68_0_64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6" name="Google Shape;176;geb3d18ea68_0_6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7" name="Google Shape;177;geb3d18ea68_0_6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78" name="Google Shape;178;geb3d18ea68_0_6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eb709532c4_0_1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0" name="Google Shape;250;geb709532c4_0_1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925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1" name="Google Shape;251;geb709532c4_0_1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2" name="Google Shape;252;geb709532c4_0_1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53" name="Google Shape;253;geb709532c4_0_1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3436950" y="246400"/>
            <a:ext cx="4774721" cy="3841497"/>
          </a:xfrm>
          <a:prstGeom prst="rect">
            <a:avLst/>
          </a:prstGeom>
          <a:noFill/>
          <a:ln>
            <a:noFill/>
          </a:ln>
        </p:spPr>
      </p:pic>
      <p:sp>
        <p:nvSpPr>
          <p:cNvPr id="328" name="Google Shape;328;geb3d18ea68_0_0"/>
          <p:cNvSpPr txBox="1"/>
          <p:nvPr/>
        </p:nvSpPr>
        <p:spPr>
          <a:xfrm>
            <a:off x="448236" y="4667744"/>
            <a:ext cx="11295528" cy="83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r>
              <a:rPr lang="en-US" sz="32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Lesson 6: Becoming One Through Growing Together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endParaRPr lang="en-US" sz="3200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algn="ctr">
              <a:buSzPts val="2300"/>
            </a:pPr>
            <a:r>
              <a:rPr lang="en-US" sz="26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Please turn on your cameras and rename your Zoom ID </a:t>
            </a:r>
          </a:p>
          <a:p>
            <a:pPr lvl="0" algn="ctr">
              <a:buSzPts val="2300"/>
            </a:pPr>
            <a:r>
              <a:rPr lang="en-US" sz="2600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to include both of your first names. 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None/>
            </a:pPr>
            <a:endParaRPr sz="2800" i="0" u="none" strike="noStrike" cap="none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29" name="Google Shape;329;geb3d18ea68_0_0"/>
          <p:cNvCxnSpPr/>
          <p:nvPr/>
        </p:nvCxnSpPr>
        <p:spPr>
          <a:xfrm>
            <a:off x="2797919" y="4252314"/>
            <a:ext cx="6309300" cy="0"/>
          </a:xfrm>
          <a:prstGeom prst="straightConnector1">
            <a:avLst/>
          </a:prstGeom>
          <a:noFill/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48;p21">
            <a:extLst>
              <a:ext uri="{FF2B5EF4-FFF2-40B4-BE49-F238E27FC236}">
                <a16:creationId xmlns:a16="http://schemas.microsoft.com/office/drawing/2014/main" id="{334EF516-76AB-4BA0-8279-182B5ED9836D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908435" y="2119201"/>
            <a:ext cx="6375130" cy="271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When properly done, seeking help from others </a:t>
            </a:r>
            <a:r>
              <a:rPr lang="en-US" sz="4200" i="1" dirty="0"/>
              <a:t>does not </a:t>
            </a:r>
            <a:r>
              <a:rPr lang="en-US" sz="4200" dirty="0"/>
              <a:t>break the loyalty you have built.</a:t>
            </a:r>
            <a:endParaRPr sz="2800" dirty="0"/>
          </a:p>
        </p:txBody>
      </p:sp>
    </p:spTree>
    <p:extLst>
      <p:ext uri="{BB962C8B-B14F-4D97-AF65-F5344CB8AC3E}">
        <p14:creationId xmlns:p14="http://schemas.microsoft.com/office/powerpoint/2010/main" val="3743742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geb3d18ea68_0_551"/>
          <p:cNvSpPr txBox="1">
            <a:spLocks noGrp="1"/>
          </p:cNvSpPr>
          <p:nvPr>
            <p:ph type="title"/>
          </p:nvPr>
        </p:nvSpPr>
        <p:spPr>
          <a:xfrm>
            <a:off x="6288136" y="551937"/>
            <a:ext cx="4578104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Seeking Outside Help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412" name="Google Shape;412;geb3d18ea68_0_551"/>
          <p:cNvCxnSpPr>
            <a:cxnSpLocks/>
          </p:cNvCxnSpPr>
          <p:nvPr/>
        </p:nvCxnSpPr>
        <p:spPr>
          <a:xfrm>
            <a:off x="5481676" y="2783575"/>
            <a:ext cx="6191024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13" name="Google Shape;413;geb3d18ea68_0_551"/>
          <p:cNvSpPr txBox="1"/>
          <p:nvPr/>
        </p:nvSpPr>
        <p:spPr>
          <a:xfrm>
            <a:off x="6096000" y="3295736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Marital Support System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0325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200" dirty="0">
                <a:latin typeface="Calibri"/>
                <a:ea typeface="Calibri"/>
                <a:cs typeface="Calibri"/>
                <a:sym typeface="Calibri"/>
              </a:rPr>
              <a:t>Other Resources</a:t>
            </a:r>
            <a:endParaRPr sz="3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283257-063F-4E6E-B504-171BC28C51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572" y="-1"/>
            <a:ext cx="457810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Marital Support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System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350746-911A-4BE9-B949-C53EA47A50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9694" y="0"/>
            <a:ext cx="4586491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142651-20C8-4104-ADE8-89CC97CABE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1744" y="0"/>
            <a:ext cx="4794441" cy="6879737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eb6d923cb2_0_27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0" name="Google Shape;450;geb6d923cb2_0_27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Other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51" name="Google Shape;451;geb6d923cb2_0_27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D1C25DD-DBFF-4274-8377-C86B95CA8C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458" y="0"/>
            <a:ext cx="48649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9451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eb709532c4_0_10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8" name="Google Shape;458;geb709532c4_0_10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9" name="Google Shape;459;geb709532c4_0_10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geb709532c4_0_10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Resources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61" name="Google Shape;461;geb709532c4_0_10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3" name="Google Shape;463;geb709532c4_0_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6072" y="2569641"/>
            <a:ext cx="5210400" cy="155236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geb3d18ea68_0_724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geb3d18ea68_0_724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0" name="Google Shape;470;geb3d18ea68_0_724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1" name="Google Shape;471;geb3d18ea68_0_724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Marital Support System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73" name="Google Shape;473;geb3d18ea68_0_724"/>
          <p:cNvSpPr txBox="1"/>
          <p:nvPr/>
        </p:nvSpPr>
        <p:spPr>
          <a:xfrm>
            <a:off x="6153750" y="1254483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7DFEA2-66CB-4FC0-A0CE-C216871724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958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425" y="167008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4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2160166"/>
            <a:ext cx="5792910" cy="675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Marital Support System</a:t>
            </a:r>
            <a:endParaRPr kumimoji="0" lang="en-US" sz="2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 panose="020B0604020202020204" charset="0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2434281" y="2175531"/>
            <a:ext cx="7587049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some ground rules about how we will talk to others about our marriage?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Who are some people that we could include in our “go-to” marriage-support system?</a:t>
            </a:r>
          </a:p>
        </p:txBody>
      </p:sp>
    </p:spTree>
    <p:extLst>
      <p:ext uri="{BB962C8B-B14F-4D97-AF65-F5344CB8AC3E}">
        <p14:creationId xmlns:p14="http://schemas.microsoft.com/office/powerpoint/2010/main" val="7430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geb709532c4_0_2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9" name="Google Shape;479;geb709532c4_0_2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0" name="Google Shape;480;geb709532c4_0_2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1" name="Google Shape;481;geb709532c4_0_2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Serving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482" name="Google Shape;482;geb709532c4_0_2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1622250"/>
            <a:ext cx="6974700" cy="361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200" dirty="0"/>
              <a:t>“For whosoever will save his life shall lose it; and whosoever shall lose his life for my sake shall find it.”</a:t>
            </a:r>
            <a:endParaRPr sz="4200" dirty="0"/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br>
              <a:rPr lang="en-US" sz="2800" dirty="0"/>
            </a:br>
            <a:r>
              <a:rPr lang="en-US" sz="2800" i="1" dirty="0"/>
              <a:t>Matthew 16:25</a:t>
            </a:r>
            <a:endParaRPr sz="2800" i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7" name="Google Shape;487;geb709532c4_0_114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8" name="Google Shape;488;geb709532c4_0_114"/>
          <p:cNvSpPr/>
          <p:nvPr/>
        </p:nvSpPr>
        <p:spPr>
          <a:xfrm>
            <a:off x="1114625" y="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9" name="Google Shape;489;geb709532c4_0_114"/>
          <p:cNvSpPr/>
          <p:nvPr/>
        </p:nvSpPr>
        <p:spPr>
          <a:xfrm>
            <a:off x="3718560" y="117764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0" name="Google Shape;490;geb709532c4_0_114"/>
          <p:cNvSpPr/>
          <p:nvPr/>
        </p:nvSpPr>
        <p:spPr>
          <a:xfrm>
            <a:off x="3718560" y="562320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geb709532c4_0_114"/>
          <p:cNvSpPr txBox="1">
            <a:spLocks noGrp="1"/>
          </p:cNvSpPr>
          <p:nvPr>
            <p:ph type="title" idx="4294967295"/>
          </p:nvPr>
        </p:nvSpPr>
        <p:spPr>
          <a:xfrm>
            <a:off x="2608650" y="3205935"/>
            <a:ext cx="6974700" cy="1479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200"/>
              <a:buFont typeface="Calibri"/>
              <a:buNone/>
            </a:pPr>
            <a:r>
              <a:rPr lang="en-US" sz="4800" i="1" dirty="0"/>
              <a:t>Couple generativity </a:t>
            </a:r>
            <a:r>
              <a:rPr lang="en-US" sz="4800" dirty="0"/>
              <a:t>increases couple identity and strength.</a:t>
            </a:r>
            <a:endParaRPr sz="3600" i="1" dirty="0"/>
          </a:p>
        </p:txBody>
      </p:sp>
    </p:spTree>
    <p:extLst>
      <p:ext uri="{BB962C8B-B14F-4D97-AF65-F5344CB8AC3E}">
        <p14:creationId xmlns:p14="http://schemas.microsoft.com/office/powerpoint/2010/main" val="612260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48;p21">
            <a:extLst>
              <a:ext uri="{FF2B5EF4-FFF2-40B4-BE49-F238E27FC236}">
                <a16:creationId xmlns:a16="http://schemas.microsoft.com/office/drawing/2014/main" id="{4A5DA394-1312-4979-B1CB-F6EA58C9B196}"/>
              </a:ext>
            </a:extLst>
          </p:cNvPr>
          <p:cNvSpPr/>
          <p:nvPr/>
        </p:nvSpPr>
        <p:spPr>
          <a:xfrm>
            <a:off x="641774" y="623275"/>
            <a:ext cx="10905000" cy="5607900"/>
          </a:xfrm>
          <a:prstGeom prst="rect">
            <a:avLst/>
          </a:prstGeom>
          <a:solidFill>
            <a:schemeClr val="bg1"/>
          </a:solidFill>
          <a:ln w="19050" cap="flat" cmpd="sng">
            <a:solidFill>
              <a:srgbClr val="D09D5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7" name="Google Shape;347;geb3d18ea68_0_259"/>
          <p:cNvSpPr txBox="1">
            <a:spLocks noGrp="1"/>
          </p:cNvSpPr>
          <p:nvPr>
            <p:ph type="body" idx="1"/>
          </p:nvPr>
        </p:nvSpPr>
        <p:spPr>
          <a:xfrm>
            <a:off x="3537674" y="2784775"/>
            <a:ext cx="5113200" cy="1284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5400" dirty="0"/>
              <a:t>What is </a:t>
            </a:r>
            <a:r>
              <a:rPr lang="en-US" sz="5400" i="1" dirty="0"/>
              <a:t>entropy</a:t>
            </a:r>
            <a:r>
              <a:rPr lang="en-US" sz="5400" dirty="0"/>
              <a:t>?</a:t>
            </a:r>
            <a:endParaRPr sz="43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Google Shape;496;p8"/>
          <p:cNvSpPr txBox="1"/>
          <p:nvPr/>
        </p:nvSpPr>
        <p:spPr>
          <a:xfrm>
            <a:off x="640530" y="151197"/>
            <a:ext cx="10721340" cy="65556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5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7" name="Google Shape;497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79032" y="268621"/>
            <a:ext cx="9844336" cy="6320753"/>
          </a:xfrm>
          <a:prstGeom prst="rect">
            <a:avLst/>
          </a:prstGeom>
          <a:noFill/>
          <a:ln>
            <a:noFill/>
          </a:ln>
        </p:spPr>
      </p:pic>
      <p:sp>
        <p:nvSpPr>
          <p:cNvPr id="498" name="Google Shape;498;p8"/>
          <p:cNvSpPr txBox="1"/>
          <p:nvPr/>
        </p:nvSpPr>
        <p:spPr>
          <a:xfrm>
            <a:off x="128850" y="6589275"/>
            <a:ext cx="11744700" cy="137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ctr" rtl="0">
              <a:lnSpc>
                <a:spcPct val="13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ts val="5917"/>
              <a:buFont typeface="Arial"/>
              <a:buNone/>
            </a:pPr>
            <a:r>
              <a:rPr lang="en-US" sz="2517" b="1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goodnewsnetwork.org, 4 Sep 2020, credit Caroline Stoltzfus/The City Mission</a:t>
            </a:r>
            <a:endParaRPr sz="3165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eb3d18ea68_0_733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geb3d18ea68_0_733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5" name="Google Shape;505;geb3d18ea68_0_733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geb3d18ea68_0_733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07" name="Google Shape;507;geb3d18ea68_0_733"/>
          <p:cNvSpPr txBox="1"/>
          <p:nvPr/>
        </p:nvSpPr>
        <p:spPr>
          <a:xfrm>
            <a:off x="6153750" y="1213880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08" name="Google Shape;508;geb3d18ea68_0_7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30543" y="0"/>
            <a:ext cx="4777875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14425" y="167008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4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360183" y="1236275"/>
            <a:ext cx="5792910" cy="675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en-US" sz="2900" b="1" dirty="0"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Serving</a:t>
            </a:r>
            <a:endParaRPr kumimoji="0" lang="en-US" sz="2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 panose="020B0604020202020204" charset="0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2671376" y="2229347"/>
            <a:ext cx="7587049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some causes we might join to make a difference? What are things we especially care about protecting, supporting or improving in our families and community?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What are some of our personal missions/ministries? How can we support each other in our personal ministries?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Who are some people we could minister to together?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How can we answer the call of The Family Proclamation to promote measures that strengthen marriages and families?</a:t>
            </a:r>
          </a:p>
        </p:txBody>
      </p:sp>
    </p:spTree>
    <p:extLst>
      <p:ext uri="{BB962C8B-B14F-4D97-AF65-F5344CB8AC3E}">
        <p14:creationId xmlns:p14="http://schemas.microsoft.com/office/powerpoint/2010/main" val="38865489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eb709532c4_0_209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4" name="Google Shape;514;geb709532c4_0_209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geb709532c4_0_209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geb709532c4_0_209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Congratulations!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17" name="Google Shape;517;geb709532c4_0_209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b709532c4_0_200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eb709532c4_0_200"/>
          <p:cNvSpPr/>
          <p:nvPr/>
        </p:nvSpPr>
        <p:spPr>
          <a:xfrm>
            <a:off x="1114425" y="1688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geb709532c4_0_200"/>
          <p:cNvSpPr/>
          <p:nvPr/>
        </p:nvSpPr>
        <p:spPr>
          <a:xfrm>
            <a:off x="3718560" y="1236272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geb709532c4_0_200"/>
          <p:cNvSpPr/>
          <p:nvPr/>
        </p:nvSpPr>
        <p:spPr>
          <a:xfrm>
            <a:off x="3718360" y="5594429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geb709532c4_0_200"/>
          <p:cNvSpPr txBox="1"/>
          <p:nvPr/>
        </p:nvSpPr>
        <p:spPr>
          <a:xfrm>
            <a:off x="2938182" y="1755152"/>
            <a:ext cx="6315635" cy="33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 each of you, what has been your “take-away” from Anxiously Engaged?</a:t>
            </a: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Please type it into the chat.</a:t>
            </a:r>
            <a:endParaRPr sz="2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328660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" name="Google Shape;522;geb709532c4_0_200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15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23" name="Google Shape;523;geb709532c4_0_200"/>
          <p:cNvSpPr/>
          <p:nvPr/>
        </p:nvSpPr>
        <p:spPr>
          <a:xfrm>
            <a:off x="1114425" y="168811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86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geb709532c4_0_200"/>
          <p:cNvSpPr/>
          <p:nvPr/>
        </p:nvSpPr>
        <p:spPr>
          <a:xfrm>
            <a:off x="3718560" y="1236272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geb709532c4_0_200"/>
          <p:cNvSpPr/>
          <p:nvPr/>
        </p:nvSpPr>
        <p:spPr>
          <a:xfrm>
            <a:off x="3718360" y="5594429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alibri"/>
              <a:buNone/>
            </a:pPr>
            <a:endParaRPr sz="19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geb709532c4_0_200"/>
          <p:cNvSpPr txBox="1"/>
          <p:nvPr/>
        </p:nvSpPr>
        <p:spPr>
          <a:xfrm>
            <a:off x="2667000" y="1937611"/>
            <a:ext cx="6858000" cy="332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solidFill>
                  <a:srgbClr val="666666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en-US" sz="36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“Whatever Jesus lays his hands upon lives. If Jesus lays his hands upon a marriage, it lives.”</a:t>
            </a:r>
            <a:endParaRPr lang="en-US"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24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ctr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President Howard W. Hunter</a:t>
            </a:r>
            <a:endParaRPr sz="2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eb709532c4_0_220"/>
          <p:cNvSpPr txBox="1"/>
          <p:nvPr/>
        </p:nvSpPr>
        <p:spPr>
          <a:xfrm>
            <a:off x="443050" y="935550"/>
            <a:ext cx="4700400" cy="138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/>
              <a:buNone/>
            </a:pPr>
            <a:r>
              <a:rPr lang="en-US" sz="6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Stay in touch!</a:t>
            </a:r>
            <a:endParaRPr sz="6000" i="0" u="none" strike="noStrike" cap="none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532" name="Google Shape;532;geb709532c4_0_220"/>
          <p:cNvCxnSpPr/>
          <p:nvPr/>
        </p:nvCxnSpPr>
        <p:spPr>
          <a:xfrm rot="10800000" flipH="1">
            <a:off x="711700" y="2325150"/>
            <a:ext cx="4163100" cy="510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33" name="Google Shape;533;geb709532c4_0_220"/>
          <p:cNvSpPr txBox="1"/>
          <p:nvPr/>
        </p:nvSpPr>
        <p:spPr>
          <a:xfrm>
            <a:off x="0" y="3168625"/>
            <a:ext cx="9332100" cy="330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63550" lvl="1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Website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AnxiouslyEngaged.byu.edu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Instagram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@anxiously__engaged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Facebook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 Engaged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63550" lvl="1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700"/>
            </a:pPr>
            <a:r>
              <a:rPr lang="en-US" sz="37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</a:t>
            </a:r>
            <a:r>
              <a:rPr lang="en-US" sz="37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: anxiouslyengaged2.0@gmail.com</a:t>
            </a:r>
            <a:endParaRPr sz="3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15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34" name="Google Shape;534;geb709532c4_0_22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7578269" y="382475"/>
            <a:ext cx="4290176" cy="40097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9" name="Google Shape;539;p1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0" name="Google Shape;540;p10"/>
          <p:cNvSpPr txBox="1"/>
          <p:nvPr/>
        </p:nvSpPr>
        <p:spPr>
          <a:xfrm>
            <a:off x="0" y="274375"/>
            <a:ext cx="12192000" cy="101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US" sz="6000" i="0" u="none" strike="noStrike" cap="none" dirty="0">
                <a:solidFill>
                  <a:srgbClr val="000000"/>
                </a:solidFill>
                <a:latin typeface="Proxima Nova"/>
                <a:ea typeface="Proxima Nova"/>
                <a:cs typeface="Proxima Nova"/>
                <a:sym typeface="Proxima Nova"/>
              </a:rPr>
              <a:t>Testimonials &amp; </a:t>
            </a: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Referrals</a:t>
            </a:r>
            <a:endParaRPr sz="1400" i="0" u="none" strike="noStrike" cap="none" dirty="0">
              <a:solidFill>
                <a:srgbClr val="000000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541" name="Google Shape;54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724" y="1462867"/>
            <a:ext cx="5654987" cy="2220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542" name="Google Shape;542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63250" y="3910604"/>
            <a:ext cx="5810733" cy="25499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43" name="Google Shape;543;p10"/>
          <p:cNvPicPr preferRelativeResize="0"/>
          <p:nvPr/>
        </p:nvPicPr>
        <p:blipFill rotWithShape="1">
          <a:blip r:embed="rId5">
            <a:alphaModFix/>
          </a:blip>
          <a:srcRect r="1115"/>
          <a:stretch/>
        </p:blipFill>
        <p:spPr>
          <a:xfrm>
            <a:off x="96724" y="4128085"/>
            <a:ext cx="5719471" cy="2115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4" name="Google Shape;544;p10"/>
          <p:cNvPicPr preferRelativeResize="0"/>
          <p:nvPr/>
        </p:nvPicPr>
        <p:blipFill rotWithShape="1">
          <a:blip r:embed="rId6">
            <a:alphaModFix/>
          </a:blip>
          <a:srcRect r="524"/>
          <a:stretch/>
        </p:blipFill>
        <p:spPr>
          <a:xfrm>
            <a:off x="5863250" y="1343983"/>
            <a:ext cx="6018049" cy="24587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eb709532c4_0_257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0" name="Google Shape;560;geb709532c4_0_257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1" name="Google Shape;561;geb709532c4_0_257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2" name="Google Shape;562;geb709532c4_0_257"/>
          <p:cNvSpPr txBox="1">
            <a:spLocks noGrp="1"/>
          </p:cNvSpPr>
          <p:nvPr>
            <p:ph type="title"/>
          </p:nvPr>
        </p:nvSpPr>
        <p:spPr>
          <a:xfrm>
            <a:off x="480150" y="2356075"/>
            <a:ext cx="112317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Marriage License 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Discount Reminder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63" name="Google Shape;563;geb709532c4_0_257"/>
          <p:cNvSpPr/>
          <p:nvPr/>
        </p:nvSpPr>
        <p:spPr>
          <a:xfrm flipH="1">
            <a:off x="5200800" y="4448877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Google Shape;568;geb709532c4_0_228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9" name="Google Shape;569;geb709532c4_0_228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geb709532c4_0_228"/>
          <p:cNvSpPr/>
          <p:nvPr/>
        </p:nvSpPr>
        <p:spPr>
          <a:xfrm>
            <a:off x="480144" y="1363350"/>
            <a:ext cx="52104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geb709532c4_0_228"/>
          <p:cNvSpPr txBox="1">
            <a:spLocks noGrp="1"/>
          </p:cNvSpPr>
          <p:nvPr>
            <p:ph type="title"/>
          </p:nvPr>
        </p:nvSpPr>
        <p:spPr>
          <a:xfrm>
            <a:off x="0" y="214350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5400" dirty="0">
                <a:latin typeface="Proxima Nova"/>
                <a:ea typeface="Proxima Nova"/>
                <a:cs typeface="Proxima Nova"/>
                <a:sym typeface="Proxima Nova"/>
              </a:rPr>
              <a:t>Homework</a:t>
            </a:r>
            <a:endParaRPr sz="54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572" name="Google Shape;572;geb709532c4_0_228"/>
          <p:cNvSpPr/>
          <p:nvPr/>
        </p:nvSpPr>
        <p:spPr>
          <a:xfrm flipH="1">
            <a:off x="2145600" y="40951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geb709532c4_0_228"/>
          <p:cNvSpPr txBox="1"/>
          <p:nvPr/>
        </p:nvSpPr>
        <p:spPr>
          <a:xfrm>
            <a:off x="5481078" y="1654398"/>
            <a:ext cx="6641100" cy="3840252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1028700" lvl="1" indent="-571500" algn="l" rtl="0">
              <a:lnSpc>
                <a:spcPct val="12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Decide on the next step of </a:t>
            </a:r>
            <a:r>
              <a:rPr lang="en-US" sz="3600" b="1" i="1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your</a:t>
            </a:r>
            <a:r>
              <a:rPr lang="en-US" sz="3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“marriage program” </a:t>
            </a:r>
            <a:endParaRPr sz="36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Choose a marriage mentor?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Read a book?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333500" lvl="2" indent="-342900" algn="l" rtl="0">
              <a:lnSpc>
                <a:spcPct val="125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Do a supplemental lesson?  </a:t>
            </a:r>
            <a:endParaRPr sz="24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457200" lvl="0" indent="0" algn="l" rtl="0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7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a046251034_0_381"/>
          <p:cNvSpPr txBox="1">
            <a:spLocks noGrp="1"/>
          </p:cNvSpPr>
          <p:nvPr>
            <p:ph type="title"/>
          </p:nvPr>
        </p:nvSpPr>
        <p:spPr>
          <a:xfrm>
            <a:off x="5254044" y="403897"/>
            <a:ext cx="6473136" cy="204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endParaRPr sz="480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i="1" dirty="0">
                <a:latin typeface="Proxima Nova"/>
                <a:ea typeface="Proxima Nova"/>
                <a:cs typeface="Proxima Nova"/>
                <a:sym typeface="Proxima Nova"/>
              </a:rPr>
              <a:t>Intentionally</a:t>
            </a: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 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Nurturing our Marriage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cxnSp>
        <p:nvCxnSpPr>
          <p:cNvPr id="353" name="Google Shape;353;ga046251034_0_381"/>
          <p:cNvCxnSpPr>
            <a:cxnSpLocks/>
          </p:cNvCxnSpPr>
          <p:nvPr/>
        </p:nvCxnSpPr>
        <p:spPr>
          <a:xfrm>
            <a:off x="5254044" y="2745575"/>
            <a:ext cx="6473136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54" name="Google Shape;354;ga046251034_0_381"/>
          <p:cNvSpPr txBox="1"/>
          <p:nvPr/>
        </p:nvSpPr>
        <p:spPr>
          <a:xfrm>
            <a:off x="6192750" y="3226433"/>
            <a:ext cx="5317200" cy="28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Investing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Learning</a:t>
            </a:r>
            <a:endParaRPr sz="12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571500" marR="0" lvl="0" indent="-5715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100"/>
              <a:buFont typeface="Arial" panose="020B0604020202020204" pitchFamily="34" charset="0"/>
              <a:buChar char="•"/>
            </a:pPr>
            <a:r>
              <a:rPr lang="en-US" sz="3600" i="0" u="none" strike="noStrike" cap="non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Serving</a:t>
            </a:r>
            <a:endParaRPr sz="360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8001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sz="1800" b="0" i="0" u="none" strike="noStrike" cap="none" dirty="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A3B9CC-F7B8-4D58-AA6D-E959CC50DA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044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" name="Google Shape;327;geb3d18ea68_0_0"/>
          <p:cNvPicPr preferRelativeResize="0"/>
          <p:nvPr/>
        </p:nvPicPr>
        <p:blipFill rotWithShape="1">
          <a:blip r:embed="rId3">
            <a:alphaModFix/>
          </a:blip>
          <a:srcRect l="10071" t="12571" r="9871" b="12601"/>
          <a:stretch/>
        </p:blipFill>
        <p:spPr>
          <a:xfrm>
            <a:off x="2788920" y="568970"/>
            <a:ext cx="6103288" cy="57200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2041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eb3d18ea68_0_345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1" name="Google Shape;361;geb3d18ea68_0_345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2" name="Google Shape;362;geb3d18ea68_0_345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lang="en-US"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3" name="Google Shape;363;geb3d18ea68_0_345"/>
          <p:cNvSpPr txBox="1">
            <a:spLocks noGrp="1"/>
          </p:cNvSpPr>
          <p:nvPr>
            <p:ph type="title"/>
          </p:nvPr>
        </p:nvSpPr>
        <p:spPr>
          <a:xfrm>
            <a:off x="4303273" y="2149710"/>
            <a:ext cx="3585431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Investing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4" name="Google Shape;364;geb3d18ea68_0_345"/>
          <p:cNvSpPr/>
          <p:nvPr/>
        </p:nvSpPr>
        <p:spPr>
          <a:xfrm flipH="1">
            <a:off x="5170870" y="374579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geb3d18ea68_0_359"/>
          <p:cNvSpPr txBox="1">
            <a:spLocks noGrp="1"/>
          </p:cNvSpPr>
          <p:nvPr>
            <p:ph type="title"/>
          </p:nvPr>
        </p:nvSpPr>
        <p:spPr>
          <a:xfrm>
            <a:off x="587001" y="1920240"/>
            <a:ext cx="6061500" cy="16002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800" dirty="0">
                <a:latin typeface="Proxima Nova"/>
                <a:ea typeface="Proxima Nova"/>
                <a:cs typeface="Proxima Nova"/>
                <a:sym typeface="Proxima Nova"/>
              </a:rPr>
              <a:t>The Magic 6 Hours</a:t>
            </a:r>
            <a:endParaRPr sz="48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70" name="Google Shape;370;geb3d18ea68_0_359"/>
          <p:cNvSpPr txBox="1">
            <a:spLocks noGrp="1"/>
          </p:cNvSpPr>
          <p:nvPr>
            <p:ph type="body" idx="1"/>
          </p:nvPr>
        </p:nvSpPr>
        <p:spPr>
          <a:xfrm>
            <a:off x="1733321" y="4041645"/>
            <a:ext cx="3184099" cy="13644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3000" dirty="0"/>
              <a:t>Dr. John Gottman</a:t>
            </a:r>
            <a:endParaRPr sz="3000" dirty="0"/>
          </a:p>
        </p:txBody>
      </p:sp>
      <p:cxnSp>
        <p:nvCxnSpPr>
          <p:cNvPr id="372" name="Google Shape;372;geb3d18ea68_0_359"/>
          <p:cNvCxnSpPr>
            <a:cxnSpLocks/>
          </p:cNvCxnSpPr>
          <p:nvPr/>
        </p:nvCxnSpPr>
        <p:spPr>
          <a:xfrm>
            <a:off x="287121" y="3724612"/>
            <a:ext cx="6639459" cy="0"/>
          </a:xfrm>
          <a:prstGeom prst="straightConnector1">
            <a:avLst/>
          </a:prstGeom>
          <a:noFill/>
          <a:ln w="19050" cap="flat" cmpd="sng">
            <a:solidFill>
              <a:srgbClr val="DE9C11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71" name="Google Shape;371;geb3d18ea68_0_3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43400" y="993920"/>
            <a:ext cx="4961599" cy="49615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12"/>
          <p:cNvSpPr/>
          <p:nvPr/>
        </p:nvSpPr>
        <p:spPr>
          <a:xfrm>
            <a:off x="0" y="-61782"/>
            <a:ext cx="12192000" cy="1354913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8" name="Google Shape;378;p12"/>
          <p:cNvSpPr txBox="1"/>
          <p:nvPr/>
        </p:nvSpPr>
        <p:spPr>
          <a:xfrm>
            <a:off x="1612798" y="200175"/>
            <a:ext cx="89664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800"/>
              <a:buFont typeface="Arial"/>
              <a:buNone/>
            </a:pPr>
            <a:r>
              <a:rPr lang="en-US" sz="4800" i="0" u="none" strike="noStrike" cap="none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Gottman’s Magic Six Hours:</a:t>
            </a:r>
            <a:endParaRPr sz="4800" i="0" u="none" strike="noStrike" cap="none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aphicFrame>
        <p:nvGraphicFramePr>
          <p:cNvPr id="379" name="Google Shape;379;p12"/>
          <p:cNvGraphicFramePr/>
          <p:nvPr>
            <p:extLst>
              <p:ext uri="{D42A27DB-BD31-4B8C-83A1-F6EECF244321}">
                <p14:modId xmlns:p14="http://schemas.microsoft.com/office/powerpoint/2010/main" val="2318713567"/>
              </p:ext>
            </p:extLst>
          </p:nvPr>
        </p:nvGraphicFramePr>
        <p:xfrm>
          <a:off x="289475" y="1446285"/>
          <a:ext cx="11613050" cy="5278578"/>
        </p:xfrm>
        <a:graphic>
          <a:graphicData uri="http://schemas.openxmlformats.org/drawingml/2006/table">
            <a:tbl>
              <a:tblPr>
                <a:noFill/>
                <a:tableStyleId>{72400E0F-9A32-4E76-957F-0B02B60C4409}</a:tableStyleId>
              </a:tblPr>
              <a:tblGrid>
                <a:gridCol w="6040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72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1. Partings 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min/day = 10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193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2. Reunions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3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20 min/day = 1 hr 40 min/week</a:t>
                      </a:r>
                      <a:endParaRPr sz="33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3. Admiration and Appreciation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4. Affection	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 min/day = 35 min/week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6675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5. Weekly Date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2 hr/week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550"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6. State of the Union Meeting</a:t>
                      </a:r>
                      <a:endParaRPr sz="340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l" rtl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3400" dirty="0">
                          <a:solidFill>
                            <a:schemeClr val="dk1"/>
                          </a:solidFill>
                          <a:latin typeface="Calibri"/>
                          <a:ea typeface="Calibri"/>
                          <a:cs typeface="Calibri"/>
                          <a:sym typeface="Calibri"/>
                        </a:rPr>
                        <a:t>1 hr/week</a:t>
                      </a:r>
                      <a:endParaRPr sz="3400" dirty="0">
                        <a:latin typeface="Calibri"/>
                        <a:ea typeface="Calibri"/>
                        <a:cs typeface="Calibri"/>
                        <a:sym typeface="Calibri"/>
                      </a:endParaRPr>
                    </a:p>
                  </a:txBody>
                  <a:tcPr marL="91425" marR="91425" marT="91425" marB="91425" anchor="ctr">
                    <a:lnL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>
                      <a:solidFill>
                        <a:srgbClr val="D09D5C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eb3d18ea68_0_458"/>
          <p:cNvSpPr/>
          <p:nvPr/>
        </p:nvSpPr>
        <p:spPr>
          <a:xfrm>
            <a:off x="5356200" y="161850"/>
            <a:ext cx="6400800" cy="6400800"/>
          </a:xfrm>
          <a:prstGeom prst="ellipse">
            <a:avLst/>
          </a:prstGeom>
          <a:solidFill>
            <a:schemeClr val="lt1"/>
          </a:solidFill>
          <a:ln w="2857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5" name="Google Shape;385;geb3d18ea68_0_458"/>
          <p:cNvSpPr/>
          <p:nvPr/>
        </p:nvSpPr>
        <p:spPr>
          <a:xfrm>
            <a:off x="316968" y="1254483"/>
            <a:ext cx="3847200" cy="1104000"/>
          </a:xfrm>
          <a:prstGeom prst="frame">
            <a:avLst>
              <a:gd name="adj1" fmla="val 12500"/>
            </a:avLst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Google Shape;386;geb3d18ea68_0_458"/>
          <p:cNvSpPr/>
          <p:nvPr/>
        </p:nvSpPr>
        <p:spPr>
          <a:xfrm flipH="1">
            <a:off x="6300450" y="3417300"/>
            <a:ext cx="4512300" cy="234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</a:pPr>
            <a:endParaRPr sz="19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7" name="Google Shape;387;geb3d18ea68_0_458"/>
          <p:cNvSpPr txBox="1"/>
          <p:nvPr/>
        </p:nvSpPr>
        <p:spPr>
          <a:xfrm>
            <a:off x="4536750" y="3612825"/>
            <a:ext cx="8039700" cy="1213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700"/>
              </a:spcBef>
              <a:spcAft>
                <a:spcPts val="0"/>
              </a:spcAft>
              <a:buClr>
                <a:schemeClr val="dk1"/>
              </a:buClr>
              <a:buSzPts val="3900"/>
              <a:buFont typeface="Arial"/>
              <a:buNone/>
            </a:pPr>
            <a:r>
              <a:rPr lang="en-US" sz="4800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Magic 6 Hours</a:t>
            </a:r>
            <a:endParaRPr sz="4800" i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00" i="1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8" name="Google Shape;388;geb3d18ea68_0_458"/>
          <p:cNvSpPr txBox="1"/>
          <p:nvPr/>
        </p:nvSpPr>
        <p:spPr>
          <a:xfrm>
            <a:off x="6153750" y="1299942"/>
            <a:ext cx="4805700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Couple Conversation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B116180-9EC5-4C69-9EA3-0937931E6C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25" y="0"/>
            <a:ext cx="4572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" name="Google Shape;387;geb649bb703_0_415"/>
          <p:cNvSpPr txBox="1"/>
          <p:nvPr/>
        </p:nvSpPr>
        <p:spPr>
          <a:xfrm>
            <a:off x="0" y="1236275"/>
            <a:ext cx="12192000" cy="4479000"/>
          </a:xfrm>
          <a:prstGeom prst="rect">
            <a:avLst/>
          </a:prstGeom>
          <a:solidFill>
            <a:srgbClr val="90B1C2"/>
          </a:solidFill>
          <a:ln w="9525" cap="flat" cmpd="sng">
            <a:solidFill>
              <a:srgbClr val="90B1C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r>
              <a:rPr kumimoji="0" lang="en-US" sz="15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 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  <a:tabLst/>
              <a:defRPr/>
            </a:pP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8" name="Google Shape;388;geb649bb703_0_415"/>
          <p:cNvSpPr/>
          <p:nvPr/>
        </p:nvSpPr>
        <p:spPr>
          <a:xfrm>
            <a:off x="1133217" y="67410"/>
            <a:ext cx="9963150" cy="6858000"/>
          </a:xfrm>
          <a:custGeom>
            <a:avLst/>
            <a:gdLst/>
            <a:ahLst/>
            <a:cxnLst/>
            <a:rect l="l" t="t" r="r" b="b"/>
            <a:pathLst>
              <a:path w="9963150" h="6858000" extrusionOk="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solidFill>
            <a:schemeClr val="lt1"/>
          </a:solidFill>
          <a:ln w="9525" cap="flat" cmpd="sng">
            <a:solidFill>
              <a:srgbClr val="EFEFE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39700" sx="102000" sy="102000" algn="ctr" rotWithShape="0">
              <a:srgbClr val="D8D8D8">
                <a:alpha val="364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lvl="4" indent="-342900">
              <a:buFont typeface="Arial" panose="020B0604020202020204" pitchFamily="34" charset="0"/>
              <a:buChar char="•"/>
            </a:pP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89" name="Google Shape;389;geb649bb703_0_415"/>
          <p:cNvSpPr txBox="1"/>
          <p:nvPr/>
        </p:nvSpPr>
        <p:spPr>
          <a:xfrm>
            <a:off x="3199545" y="1097499"/>
            <a:ext cx="5792910" cy="675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9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/>
                <a:cs typeface="Calibri" panose="020F0502020204030204" pitchFamily="34" charset="0"/>
                <a:sym typeface="Calibri"/>
              </a:rPr>
              <a:t>Magic 6 Hours</a:t>
            </a:r>
            <a:endParaRPr kumimoji="0" lang="en-US" sz="29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roxima Nova" panose="020B0604020202020204" charset="0"/>
              <a:ea typeface="Calibri"/>
              <a:cs typeface="Calibri"/>
              <a:sym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  <p:sp>
        <p:nvSpPr>
          <p:cNvPr id="390" name="Google Shape;390;geb649bb703_0_415"/>
          <p:cNvSpPr/>
          <p:nvPr/>
        </p:nvSpPr>
        <p:spPr>
          <a:xfrm>
            <a:off x="3718560" y="592854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1" name="Google Shape;391;geb649bb703_0_415"/>
          <p:cNvSpPr/>
          <p:nvPr/>
        </p:nvSpPr>
        <p:spPr>
          <a:xfrm>
            <a:off x="3718560" y="6324087"/>
            <a:ext cx="4755300" cy="273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D09D5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900"/>
              <a:buFont typeface="Calibri"/>
              <a:buNone/>
              <a:tabLst/>
              <a:defRPr/>
            </a:pPr>
            <a:endParaRPr kumimoji="0" sz="19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2" name="Google Shape;392;geb649bb703_0_415"/>
          <p:cNvSpPr txBox="1"/>
          <p:nvPr/>
        </p:nvSpPr>
        <p:spPr>
          <a:xfrm>
            <a:off x="2038865" y="2159959"/>
            <a:ext cx="8538520" cy="31686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8" indent="-34290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How can we make time each week for the “Magic 6 Hours”?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How can we make partings and reunions more special?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does a “stress-reducing conversation” look like to me?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Do I like to talk about work/school right when I get home? Wait until later? 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are some ways I could best show love, appreciation and affection to you?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are some dates we’ve been on in the past that you’d like to repeat?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are some new date ideas we’d like to try?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How do we feel about the idea of a “State of the Union” meeting?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US" sz="2200" dirty="0">
                <a:latin typeface="Calibri" panose="020F0502020204030204" pitchFamily="34" charset="0"/>
                <a:cs typeface="Calibri" panose="020F0502020204030204" pitchFamily="34" charset="0"/>
              </a:rPr>
              <a:t>What do we think about starting that now, before we get married?</a:t>
            </a:r>
            <a:endParaRPr kumimoji="0" lang="en-US" sz="2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14589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geb3d18ea68_0_543"/>
          <p:cNvSpPr/>
          <p:nvPr/>
        </p:nvSpPr>
        <p:spPr>
          <a:xfrm>
            <a:off x="0" y="0"/>
            <a:ext cx="12192000" cy="6857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{"A?":"B","a":5,"d":"B","h":"www.canva.com","c":"DAEgbdBprh8","i":"FnFG1mVckmNm2nHbe8Jk-w","b":1626545686976,"A":[{"A?":"H","A":577.6594676811845,"B":869.7560883241679,"D":158.8290593032107,"C":152.07900524417002,"b":179.66692039007123,"a":172.03128097638478,"c":[{"A?":"I","A":1.4210854715202004e-14,"B":-1.4210854715202004e-14,"D":179.66692039007128,"C":172.03128097638475,"a":{"A":false,"C":"#cced00"}},{"A?":"I","A":35.67732265908816,"B":39.4951423659314,"D":100.67663565820844,"C":100.67663565820844,"N":"illustration","a":{"A":false,"B":{"A":{"A":"MAB0QaOUxuU","B":2},"B":{"D":100.67663565820844,"C":100.67663565820844},"C":{"#010101":"#1b1a1a"}}}}]}],"B":1920,"C":1080}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5" name="Google Shape;395;geb3d18ea68_0_543"/>
          <p:cNvSpPr/>
          <p:nvPr/>
        </p:nvSpPr>
        <p:spPr>
          <a:xfrm>
            <a:off x="0" y="1069524"/>
            <a:ext cx="12192000" cy="4719600"/>
          </a:xfrm>
          <a:prstGeom prst="rect">
            <a:avLst/>
          </a:prstGeom>
          <a:solidFill>
            <a:srgbClr val="90B1C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6" name="Google Shape;396;geb3d18ea68_0_543"/>
          <p:cNvSpPr/>
          <p:nvPr/>
        </p:nvSpPr>
        <p:spPr>
          <a:xfrm>
            <a:off x="480139" y="1363349"/>
            <a:ext cx="11231700" cy="41313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139700" dist="127000" dir="5400000" algn="t" rotWithShape="0">
              <a:srgbClr val="000000">
                <a:alpha val="1373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7" name="Google Shape;397;geb3d18ea68_0_543"/>
          <p:cNvSpPr txBox="1">
            <a:spLocks noGrp="1"/>
          </p:cNvSpPr>
          <p:nvPr>
            <p:ph type="title"/>
          </p:nvPr>
        </p:nvSpPr>
        <p:spPr>
          <a:xfrm>
            <a:off x="3055200" y="2126850"/>
            <a:ext cx="6081600" cy="21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en-US" sz="6000" dirty="0">
                <a:latin typeface="Proxima Nova"/>
                <a:ea typeface="Proxima Nova"/>
                <a:cs typeface="Proxima Nova"/>
                <a:sym typeface="Proxima Nova"/>
              </a:rPr>
              <a:t>Learning</a:t>
            </a:r>
            <a:endParaRPr sz="6000" dirty="0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98" name="Google Shape;398;geb3d18ea68_0_543"/>
          <p:cNvSpPr/>
          <p:nvPr/>
        </p:nvSpPr>
        <p:spPr>
          <a:xfrm flipH="1">
            <a:off x="5200800" y="3768652"/>
            <a:ext cx="1790400" cy="53700"/>
          </a:xfrm>
          <a:prstGeom prst="rect">
            <a:avLst/>
          </a:prstGeom>
          <a:solidFill>
            <a:srgbClr val="D09D5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1744</TotalTime>
  <Words>1788</Words>
  <Application>Microsoft Macintosh PowerPoint</Application>
  <PresentationFormat>Widescreen</PresentationFormat>
  <Paragraphs>253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Arial</vt:lpstr>
      <vt:lpstr>Times New Roman</vt:lpstr>
      <vt:lpstr>Proxima Nova</vt:lpstr>
      <vt:lpstr>Calibri</vt:lpstr>
      <vt:lpstr>Office Theme</vt:lpstr>
      <vt:lpstr>Office Theme</vt:lpstr>
      <vt:lpstr>Office Theme</vt:lpstr>
      <vt:lpstr>Office Theme</vt:lpstr>
      <vt:lpstr>Office Theme</vt:lpstr>
      <vt:lpstr>PowerPoint Presentation</vt:lpstr>
      <vt:lpstr>PowerPoint Presentation</vt:lpstr>
      <vt:lpstr> Intentionally  Nurturing our Marriage</vt:lpstr>
      <vt:lpstr>Investing</vt:lpstr>
      <vt:lpstr>The Magic 6 Hours</vt:lpstr>
      <vt:lpstr>PowerPoint Presentation</vt:lpstr>
      <vt:lpstr>PowerPoint Presentation</vt:lpstr>
      <vt:lpstr>PowerPoint Presentation</vt:lpstr>
      <vt:lpstr>Learning</vt:lpstr>
      <vt:lpstr>When properly done, seeking help from others does not break the loyalty you have built.</vt:lpstr>
      <vt:lpstr> Seeking Outside Help</vt:lpstr>
      <vt:lpstr>Marital Support System</vt:lpstr>
      <vt:lpstr>Other Resources</vt:lpstr>
      <vt:lpstr>Resources</vt:lpstr>
      <vt:lpstr>PowerPoint Presentation</vt:lpstr>
      <vt:lpstr>PowerPoint Presentation</vt:lpstr>
      <vt:lpstr>Serving</vt:lpstr>
      <vt:lpstr>“For whosoever will save his life shall lose it; and whosoever shall lose his life for my sake shall find it.”  Matthew 16:25</vt:lpstr>
      <vt:lpstr>Couple generativity increases couple identity and strength.</vt:lpstr>
      <vt:lpstr>PowerPoint Presentation</vt:lpstr>
      <vt:lpstr>PowerPoint Presentation</vt:lpstr>
      <vt:lpstr>PowerPoint Presentation</vt:lpstr>
      <vt:lpstr>Congratulations!</vt:lpstr>
      <vt:lpstr>PowerPoint Presentation</vt:lpstr>
      <vt:lpstr>PowerPoint Presentation</vt:lpstr>
      <vt:lpstr>PowerPoint Presentation</vt:lpstr>
      <vt:lpstr>PowerPoint Presentation</vt:lpstr>
      <vt:lpstr>Marriage License  Discount Reminder</vt:lpstr>
      <vt:lpstr>Homework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Kathryn Sargent</cp:lastModifiedBy>
  <cp:revision>39</cp:revision>
  <dcterms:modified xsi:type="dcterms:W3CDTF">2024-08-28T18:09:54Z</dcterms:modified>
</cp:coreProperties>
</file>